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60" r:id="rId3"/>
  </p:sldMasterIdLst>
  <p:notesMasterIdLst>
    <p:notesMasterId r:id="rId120"/>
  </p:notesMasterIdLst>
  <p:sldIdLst>
    <p:sldId id="556" r:id="rId4"/>
    <p:sldId id="557" r:id="rId5"/>
    <p:sldId id="558" r:id="rId6"/>
    <p:sldId id="559" r:id="rId7"/>
    <p:sldId id="560" r:id="rId8"/>
    <p:sldId id="561" r:id="rId9"/>
    <p:sldId id="562" r:id="rId10"/>
    <p:sldId id="563" r:id="rId11"/>
    <p:sldId id="564" r:id="rId12"/>
    <p:sldId id="565" r:id="rId13"/>
    <p:sldId id="566" r:id="rId14"/>
    <p:sldId id="567" r:id="rId15"/>
    <p:sldId id="568" r:id="rId16"/>
    <p:sldId id="569" r:id="rId17"/>
    <p:sldId id="570" r:id="rId18"/>
    <p:sldId id="571" r:id="rId19"/>
    <p:sldId id="572" r:id="rId20"/>
    <p:sldId id="573" r:id="rId21"/>
    <p:sldId id="574" r:id="rId22"/>
    <p:sldId id="575" r:id="rId23"/>
    <p:sldId id="576" r:id="rId24"/>
    <p:sldId id="577" r:id="rId25"/>
    <p:sldId id="578" r:id="rId26"/>
    <p:sldId id="579" r:id="rId27"/>
    <p:sldId id="580" r:id="rId28"/>
    <p:sldId id="581" r:id="rId29"/>
    <p:sldId id="582" r:id="rId30"/>
    <p:sldId id="583" r:id="rId31"/>
    <p:sldId id="584" r:id="rId32"/>
    <p:sldId id="670" r:id="rId33"/>
    <p:sldId id="585" r:id="rId34"/>
    <p:sldId id="586" r:id="rId35"/>
    <p:sldId id="587" r:id="rId36"/>
    <p:sldId id="588" r:id="rId37"/>
    <p:sldId id="589" r:id="rId38"/>
    <p:sldId id="590" r:id="rId39"/>
    <p:sldId id="591" r:id="rId40"/>
    <p:sldId id="592" r:id="rId41"/>
    <p:sldId id="593" r:id="rId42"/>
    <p:sldId id="594" r:id="rId43"/>
    <p:sldId id="595" r:id="rId44"/>
    <p:sldId id="596" r:id="rId45"/>
    <p:sldId id="597" r:id="rId46"/>
    <p:sldId id="598" r:id="rId47"/>
    <p:sldId id="599" r:id="rId48"/>
    <p:sldId id="600" r:id="rId49"/>
    <p:sldId id="601" r:id="rId50"/>
    <p:sldId id="602" r:id="rId51"/>
    <p:sldId id="603" r:id="rId52"/>
    <p:sldId id="604" r:id="rId53"/>
    <p:sldId id="605" r:id="rId54"/>
    <p:sldId id="606" r:id="rId55"/>
    <p:sldId id="607" r:id="rId56"/>
    <p:sldId id="608" r:id="rId57"/>
    <p:sldId id="609" r:id="rId58"/>
    <p:sldId id="610" r:id="rId59"/>
    <p:sldId id="611" r:id="rId60"/>
    <p:sldId id="612" r:id="rId61"/>
    <p:sldId id="613" r:id="rId62"/>
    <p:sldId id="614" r:id="rId63"/>
    <p:sldId id="615" r:id="rId64"/>
    <p:sldId id="616" r:id="rId65"/>
    <p:sldId id="617" r:id="rId66"/>
    <p:sldId id="618" r:id="rId67"/>
    <p:sldId id="619" r:id="rId68"/>
    <p:sldId id="620" r:id="rId69"/>
    <p:sldId id="621" r:id="rId70"/>
    <p:sldId id="622" r:id="rId71"/>
    <p:sldId id="623" r:id="rId72"/>
    <p:sldId id="624" r:id="rId73"/>
    <p:sldId id="625" r:id="rId74"/>
    <p:sldId id="626" r:id="rId75"/>
    <p:sldId id="627" r:id="rId76"/>
    <p:sldId id="628" r:id="rId77"/>
    <p:sldId id="629" r:id="rId78"/>
    <p:sldId id="630" r:id="rId79"/>
    <p:sldId id="631" r:id="rId80"/>
    <p:sldId id="632" r:id="rId81"/>
    <p:sldId id="633" r:id="rId82"/>
    <p:sldId id="634" r:id="rId83"/>
    <p:sldId id="635" r:id="rId84"/>
    <p:sldId id="636" r:id="rId85"/>
    <p:sldId id="637" r:id="rId86"/>
    <p:sldId id="638" r:id="rId87"/>
    <p:sldId id="639" r:id="rId88"/>
    <p:sldId id="640" r:id="rId89"/>
    <p:sldId id="641" r:id="rId90"/>
    <p:sldId id="642" r:id="rId91"/>
    <p:sldId id="643" r:id="rId92"/>
    <p:sldId id="644" r:id="rId93"/>
    <p:sldId id="645" r:id="rId94"/>
    <p:sldId id="646" r:id="rId95"/>
    <p:sldId id="647" r:id="rId96"/>
    <p:sldId id="648" r:id="rId97"/>
    <p:sldId id="649" r:id="rId98"/>
    <p:sldId id="650" r:id="rId99"/>
    <p:sldId id="651" r:id="rId100"/>
    <p:sldId id="652" r:id="rId101"/>
    <p:sldId id="653" r:id="rId102"/>
    <p:sldId id="654" r:id="rId103"/>
    <p:sldId id="655" r:id="rId104"/>
    <p:sldId id="656" r:id="rId105"/>
    <p:sldId id="657" r:id="rId106"/>
    <p:sldId id="658" r:id="rId107"/>
    <p:sldId id="659" r:id="rId108"/>
    <p:sldId id="671" r:id="rId109"/>
    <p:sldId id="660" r:id="rId110"/>
    <p:sldId id="661" r:id="rId111"/>
    <p:sldId id="662" r:id="rId112"/>
    <p:sldId id="663" r:id="rId113"/>
    <p:sldId id="664" r:id="rId114"/>
    <p:sldId id="665" r:id="rId115"/>
    <p:sldId id="666" r:id="rId116"/>
    <p:sldId id="667" r:id="rId117"/>
    <p:sldId id="668" r:id="rId118"/>
    <p:sldId id="66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ggy" initials="PS" lastIdx="20" clrIdx="0">
    <p:extLst>
      <p:ext uri="{19B8F6BF-5375-455C-9EA6-DF929625EA0E}">
        <p15:presenceInfo xmlns:p15="http://schemas.microsoft.com/office/powerpoint/2012/main" userId="Peggy" providerId="None"/>
      </p:ext>
    </p:extLst>
  </p:cmAuthor>
  <p:cmAuthor id="2" name="Julie Angel" initials="JA" lastIdx="1" clrIdx="1">
    <p:extLst>
      <p:ext uri="{19B8F6BF-5375-455C-9EA6-DF929625EA0E}">
        <p15:presenceInfo xmlns:p15="http://schemas.microsoft.com/office/powerpoint/2012/main" userId="Julie Ang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300"/>
    <a:srgbClr val="3A3A3A"/>
    <a:srgbClr val="316728"/>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3333" autoAdjust="0"/>
  </p:normalViewPr>
  <p:slideViewPr>
    <p:cSldViewPr snapToGrid="0">
      <p:cViewPr>
        <p:scale>
          <a:sx n="73" d="100"/>
          <a:sy n="73" d="100"/>
        </p:scale>
        <p:origin x="894" y="234"/>
      </p:cViewPr>
      <p:guideLst/>
    </p:cSldViewPr>
  </p:slideViewPr>
  <p:outlineViewPr>
    <p:cViewPr>
      <p:scale>
        <a:sx n="33" d="100"/>
        <a:sy n="33" d="100"/>
      </p:scale>
      <p:origin x="0" y="-10230"/>
    </p:cViewPr>
  </p:outlineViewPr>
  <p:notesTextViewPr>
    <p:cViewPr>
      <p:scale>
        <a:sx n="1" d="1"/>
        <a:sy n="1" d="1"/>
      </p:scale>
      <p:origin x="0" y="0"/>
    </p:cViewPr>
  </p:notesTextViewPr>
  <p:sorterViewPr>
    <p:cViewPr varScale="1">
      <p:scale>
        <a:sx n="1" d="1"/>
        <a:sy n="1" d="1"/>
      </p:scale>
      <p:origin x="0" y="-265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5" Type="http://schemas.openxmlformats.org/officeDocument/2006/relationships/image" Target="../media/image48.wmf"/><Relationship Id="rId4"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4"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391CB-82E8-482B-9305-CB4347FBE118}" type="datetimeFigureOut">
              <a:rPr lang="en-US" smtClean="0"/>
              <a:t>5/1/2018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C5E10-4773-4154-A2C7-389A04F1C112}" type="slidenum">
              <a:rPr lang="en-US" smtClean="0"/>
              <a:t>‹#›</a:t>
            </a:fld>
            <a:endParaRPr lang="en-US"/>
          </a:p>
        </p:txBody>
      </p:sp>
    </p:spTree>
    <p:extLst>
      <p:ext uri="{BB962C8B-B14F-4D97-AF65-F5344CB8AC3E}">
        <p14:creationId xmlns:p14="http://schemas.microsoft.com/office/powerpoint/2010/main" val="3914108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Butler Trucking Company example, the population consists of all the driving assignments that can be made by the company.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every driving assignment in the population, there is a value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(miles traveled) and a corresponding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(travel time in hours).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a:t>
            </a:fld>
            <a:endParaRPr lang="en-US" dirty="0"/>
          </a:p>
        </p:txBody>
      </p:sp>
    </p:spTree>
    <p:extLst>
      <p:ext uri="{BB962C8B-B14F-4D97-AF65-F5344CB8AC3E}">
        <p14:creationId xmlns:p14="http://schemas.microsoft.com/office/powerpoint/2010/main" val="445454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15</a:t>
            </a:fld>
            <a:endParaRPr lang="en-US" dirty="0"/>
          </a:p>
        </p:txBody>
      </p:sp>
    </p:spTree>
    <p:extLst>
      <p:ext uri="{BB962C8B-B14F-4D97-AF65-F5344CB8AC3E}">
        <p14:creationId xmlns:p14="http://schemas.microsoft.com/office/powerpoint/2010/main" val="2799895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16</a:t>
            </a:fld>
            <a:endParaRPr lang="en-US" dirty="0"/>
          </a:p>
        </p:txBody>
      </p:sp>
    </p:spTree>
    <p:extLst>
      <p:ext uri="{BB962C8B-B14F-4D97-AF65-F5344CB8AC3E}">
        <p14:creationId xmlns:p14="http://schemas.microsoft.com/office/powerpoint/2010/main" val="405580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We interpret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0</a:t>
            </a:r>
            <a:r>
              <a:rPr lang="en-US" sz="1200" b="0" i="0" u="none" strike="noStrike" kern="1200" baseline="0" dirty="0">
                <a:solidFill>
                  <a:schemeClr val="tx1"/>
                </a:solidFill>
                <a:latin typeface="+mn-lt"/>
                <a:ea typeface="+mn-ea"/>
                <a:cs typeface="+mn-cs"/>
              </a:rPr>
              <a:t> as we would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-intercept and slope of any straight line.</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17</a:t>
            </a:fld>
            <a:endParaRPr lang="en-US" dirty="0"/>
          </a:p>
        </p:txBody>
      </p:sp>
    </p:spTree>
    <p:extLst>
      <p:ext uri="{BB962C8B-B14F-4D97-AF65-F5344CB8AC3E}">
        <p14:creationId xmlns:p14="http://schemas.microsoft.com/office/powerpoint/2010/main" val="74253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we have no empirical evidence that the relationship we have found holds true for values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outside of the range of values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 the data used to estimate the relationship, extrapolation is risky and should be avoided if possible.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Butler Trucking, this means that any prediction outside the travel time for a driving distance less than 50 miles or greater than 100 miles is not a reliable estimate, and so for this model the estimate of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0</a:t>
            </a:r>
            <a:r>
              <a:rPr lang="en-US" sz="1200" b="0" i="0" u="none" strike="noStrike" kern="1200" baseline="0" dirty="0">
                <a:solidFill>
                  <a:schemeClr val="tx1"/>
                </a:solidFill>
                <a:latin typeface="+mn-lt"/>
                <a:ea typeface="+mn-ea"/>
                <a:cs typeface="+mn-cs"/>
              </a:rPr>
              <a:t> is meaningless.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if the experimental region for a regression problem includes zero, the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-intercept will have a meaningful interpretation.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18</a:t>
            </a:fld>
            <a:endParaRPr lang="en-US" dirty="0"/>
          </a:p>
        </p:txBody>
      </p:sp>
    </p:spTree>
    <p:extLst>
      <p:ext uri="{BB962C8B-B14F-4D97-AF65-F5344CB8AC3E}">
        <p14:creationId xmlns:p14="http://schemas.microsoft.com/office/powerpoint/2010/main" val="3593732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simple linear regression model underestimated travel time for this driving assignment by 1.2461 hours (approximately 74 minutes).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19</a:t>
            </a:fld>
            <a:endParaRPr lang="en-US" dirty="0"/>
          </a:p>
        </p:txBody>
      </p:sp>
    </p:spTree>
    <p:extLst>
      <p:ext uri="{BB962C8B-B14F-4D97-AF65-F5344CB8AC3E}">
        <p14:creationId xmlns:p14="http://schemas.microsoft.com/office/powerpoint/2010/main" val="356294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in Table 7.2 that: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sum of predicted values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oMath>
                </a14:m>
                <a:r>
                  <a:rPr lang="en-US" sz="1200" b="0" i="0" u="none" strike="noStrike" kern="1200" baseline="0" dirty="0">
                    <a:solidFill>
                      <a:schemeClr val="tx1"/>
                    </a:solidFill>
                    <a:latin typeface="+mn-lt"/>
                    <a:ea typeface="+mn-ea"/>
                    <a:cs typeface="+mn-cs"/>
                  </a:rPr>
                  <a:t> is equal to the sum of the values of the dependent variable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sum of the residuals </a:t>
                </a:r>
                <a:r>
                  <a:rPr lang="en-US" sz="1200" b="0" i="1" u="none" strike="noStrike" kern="1200" baseline="0" dirty="0">
                    <a:solidFill>
                      <a:schemeClr val="tx1"/>
                    </a:solidFill>
                    <a:latin typeface="+mn-lt"/>
                    <a:ea typeface="+mn-ea"/>
                    <a:cs typeface="+mn-cs"/>
                  </a:rPr>
                  <a:t>e</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0.</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sum of the squared residuals </a:t>
                </a:r>
                <a14:m>
                  <m:oMath xmlns:m="http://schemas.openxmlformats.org/officeDocument/2006/math">
                    <m:sSubSup>
                      <m:sSubSupPr>
                        <m:ctrlPr>
                          <a:rPr lang="en-US" sz="1200" b="0" i="1" u="none" strike="noStrike" kern="1200" baseline="0" smtClean="0">
                            <a:solidFill>
                              <a:schemeClr val="tx1"/>
                            </a:solidFill>
                            <a:latin typeface="Cambria Math" panose="02040503050406030204" pitchFamily="18" charset="0"/>
                            <a:ea typeface="+mn-ea"/>
                            <a:cs typeface="+mn-cs"/>
                          </a:rPr>
                        </m:ctrlPr>
                      </m:sSubSupPr>
                      <m:e>
                        <m:r>
                          <a:rPr lang="en-US" sz="1200" b="0" i="1" u="none" strike="noStrike" kern="1200" baseline="0" smtClean="0">
                            <a:solidFill>
                              <a:schemeClr val="tx1"/>
                            </a:solidFill>
                            <a:latin typeface="Cambria Math"/>
                            <a:ea typeface="+mn-ea"/>
                            <a:cs typeface="+mn-cs"/>
                          </a:rPr>
                          <m:t>𝑒</m:t>
                        </m:r>
                      </m:e>
                      <m:sub>
                        <m:r>
                          <a:rPr lang="en-US" sz="1200" b="0" i="1" u="none" strike="noStrike" kern="1200" baseline="0" smtClean="0">
                            <a:solidFill>
                              <a:schemeClr val="tx1"/>
                            </a:solidFill>
                            <a:latin typeface="Cambria Math"/>
                            <a:ea typeface="+mn-ea"/>
                            <a:cs typeface="+mn-cs"/>
                          </a:rPr>
                          <m:t>𝑖</m:t>
                        </m:r>
                      </m:sub>
                      <m:sup>
                        <m:r>
                          <a:rPr lang="en-US" sz="1200" b="0" i="1" u="none" strike="noStrike" kern="1200" baseline="0" smtClean="0">
                            <a:solidFill>
                              <a:schemeClr val="tx1"/>
                            </a:solidFill>
                            <a:latin typeface="Cambria Math"/>
                            <a:ea typeface="+mn-ea"/>
                            <a:cs typeface="+mn-cs"/>
                          </a:rPr>
                          <m:t>2</m:t>
                        </m:r>
                      </m:sup>
                    </m:sSubSup>
                  </m:oMath>
                </a14:m>
                <a:r>
                  <a:rPr lang="en-US" sz="1200" b="0" i="0" u="none" strike="noStrike" kern="1200" baseline="0" dirty="0">
                    <a:solidFill>
                      <a:schemeClr val="tx1"/>
                    </a:solidFill>
                    <a:latin typeface="+mn-lt"/>
                    <a:ea typeface="+mn-ea"/>
                    <a:cs typeface="+mn-cs"/>
                  </a:rPr>
                  <a:t> has been minimized.</a:t>
                </a:r>
              </a:p>
              <a:p>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Note in Table 4.2 that: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sum of predicted values </a:t>
                </a:r>
                <a:r>
                  <a:rPr lang="en-US" i="0">
                    <a:latin typeface="Cambria Math"/>
                  </a:rPr>
                  <a:t>𝑦 ̂</a:t>
                </a:r>
                <a:r>
                  <a:rPr lang="en-US" i="0" smtClean="0">
                    <a:latin typeface="Cambria Math"/>
                  </a:rPr>
                  <a:t>_</a:t>
                </a:r>
                <a:r>
                  <a:rPr lang="en-US" b="0" i="0" smtClean="0">
                    <a:latin typeface="Cambria Math"/>
                  </a:rPr>
                  <a:t>𝑖</a:t>
                </a:r>
                <a:r>
                  <a:rPr lang="en-US" sz="1200" b="0" i="0" u="none" strike="noStrike" kern="1200" baseline="0" dirty="0" smtClean="0">
                    <a:solidFill>
                      <a:schemeClr val="tx1"/>
                    </a:solidFill>
                    <a:latin typeface="+mn-lt"/>
                    <a:ea typeface="+mn-ea"/>
                    <a:cs typeface="+mn-cs"/>
                  </a:rPr>
                  <a:t> is equal to the sum of the values of the dependent variable </a:t>
                </a:r>
                <a:r>
                  <a:rPr lang="en-US" sz="1200" b="0" i="1" u="none" strike="noStrike" kern="1200" baseline="0" dirty="0" smtClean="0">
                    <a:solidFill>
                      <a:schemeClr val="tx1"/>
                    </a:solidFill>
                    <a:latin typeface="+mn-lt"/>
                    <a:ea typeface="+mn-ea"/>
                    <a:cs typeface="+mn-cs"/>
                  </a:rPr>
                  <a:t>y</a:t>
                </a:r>
                <a:r>
                  <a:rPr lang="en-US" sz="1200" b="0" i="0" u="none" strike="noStrike" kern="1200" baseline="0" dirty="0" smtClean="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sum of the residuals </a:t>
                </a:r>
                <a:r>
                  <a:rPr lang="en-US" sz="1200" b="0" i="1" u="none" strike="noStrike" kern="1200" baseline="0" dirty="0" err="1" smtClean="0">
                    <a:solidFill>
                      <a:schemeClr val="tx1"/>
                    </a:solidFill>
                    <a:latin typeface="+mn-lt"/>
                    <a:ea typeface="+mn-ea"/>
                    <a:cs typeface="+mn-cs"/>
                  </a:rPr>
                  <a:t>e</a:t>
                </a:r>
                <a:r>
                  <a:rPr lang="en-US" sz="1200" b="0" i="1" u="none" strike="noStrike" kern="1200" baseline="-2500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0.</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sum of the squared residuals </a:t>
                </a:r>
                <a:r>
                  <a:rPr lang="en-US" sz="1200" b="0" i="0" u="none" strike="noStrike" kern="1200" baseline="0" smtClean="0">
                    <a:solidFill>
                      <a:schemeClr val="tx1"/>
                    </a:solidFill>
                    <a:latin typeface="Cambria Math"/>
                    <a:ea typeface="+mn-ea"/>
                    <a:cs typeface="+mn-cs"/>
                  </a:rPr>
                  <a:t>𝑒_𝑖^2</a:t>
                </a:r>
                <a:r>
                  <a:rPr lang="en-US" sz="1200" b="0" i="0" u="none" strike="noStrike" kern="1200" baseline="0" dirty="0" smtClean="0">
                    <a:solidFill>
                      <a:schemeClr val="tx1"/>
                    </a:solidFill>
                    <a:latin typeface="+mn-lt"/>
                    <a:ea typeface="+mn-ea"/>
                    <a:cs typeface="+mn-cs"/>
                  </a:rPr>
                  <a:t> has been minimized.</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20</a:t>
            </a:fld>
            <a:endParaRPr lang="en-US" dirty="0"/>
          </a:p>
        </p:txBody>
      </p:sp>
    </p:spTree>
    <p:extLst>
      <p:ext uri="{BB962C8B-B14F-4D97-AF65-F5344CB8AC3E}">
        <p14:creationId xmlns:p14="http://schemas.microsoft.com/office/powerpoint/2010/main" val="1316317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7.4 shows the simple linear regression line </a:t>
                </a:r>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b="0" i="1" smtClean="0">
                            <a:latin typeface="Cambria Math"/>
                          </a:rPr>
                          <m:t>𝑖</m:t>
                        </m:r>
                      </m:sub>
                    </m:sSub>
                  </m:oMath>
                </a14:m>
                <a:r>
                  <a:rPr lang="en-US" sz="1200" b="0" i="0" u="none" strike="noStrike" kern="1200" baseline="0" dirty="0">
                    <a:solidFill>
                      <a:schemeClr val="tx1"/>
                    </a:solidFill>
                    <a:latin typeface="+mn-lt"/>
                    <a:ea typeface="+mn-ea"/>
                    <a:cs typeface="+mn-cs"/>
                  </a:rPr>
                  <a:t> = 1.2739 + 0.0678</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superimposed on the scatter chart for the Butler Trucking Company data in Table 7.1.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figure, which also highlights the residuals for driving assignment 3 (</a:t>
                </a:r>
                <a:r>
                  <a:rPr lang="en-US" sz="1200" b="0" i="1" u="none" strike="noStrike" kern="1200" baseline="0" dirty="0">
                    <a:solidFill>
                      <a:schemeClr val="tx1"/>
                    </a:solidFill>
                    <a:latin typeface="+mn-lt"/>
                    <a:ea typeface="+mn-ea"/>
                    <a:cs typeface="+mn-cs"/>
                  </a:rPr>
                  <a:t>e</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and driving assignment 5 (</a:t>
                </a:r>
                <a:r>
                  <a:rPr lang="en-US" sz="1200" b="0" i="1" u="none" strike="noStrike" kern="1200" baseline="0" dirty="0">
                    <a:solidFill>
                      <a:schemeClr val="tx1"/>
                    </a:solidFill>
                    <a:latin typeface="+mn-lt"/>
                    <a:ea typeface="+mn-ea"/>
                    <a:cs typeface="+mn-cs"/>
                  </a:rPr>
                  <a:t>e</a:t>
                </a:r>
                <a:r>
                  <a:rPr lang="en-US" sz="1200" b="0" i="0" u="none" strike="noStrike" kern="1200" baseline="-25000" dirty="0">
                    <a:solidFill>
                      <a:schemeClr val="tx1"/>
                    </a:solidFill>
                    <a:latin typeface="+mn-lt"/>
                    <a:ea typeface="+mn-ea"/>
                    <a:cs typeface="+mn-cs"/>
                  </a:rPr>
                  <a:t>5</a:t>
                </a:r>
                <a:r>
                  <a:rPr lang="en-US" sz="1200" b="0" i="0" u="none" strike="noStrike" kern="1200" baseline="0" dirty="0">
                    <a:solidFill>
                      <a:schemeClr val="tx1"/>
                    </a:solidFill>
                    <a:latin typeface="+mn-lt"/>
                    <a:ea typeface="+mn-ea"/>
                    <a:cs typeface="+mn-cs"/>
                  </a:rPr>
                  <a:t>), shows that the regression model underpredicts travel time for some driving assignments (such as driving assignment 3) and overpredicts travel time for others (such as driving assignment 5), but in general appears to fit the data relatively well.</a:t>
                </a: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Figure 4.4 shows the simple linear regression line </a:t>
                </a:r>
                <a:r>
                  <a:rPr lang="en-US" i="0">
                    <a:latin typeface="Cambria Math"/>
                  </a:rPr>
                  <a:t>𝑦 ̂</a:t>
                </a:r>
                <a:r>
                  <a:rPr lang="en-US" i="0" smtClean="0">
                    <a:latin typeface="Cambria Math"/>
                  </a:rPr>
                  <a:t>_</a:t>
                </a:r>
                <a:r>
                  <a:rPr lang="en-US" b="0" i="0" smtClean="0">
                    <a:latin typeface="Cambria Math"/>
                  </a:rPr>
                  <a:t>𝑖</a:t>
                </a:r>
                <a:r>
                  <a:rPr lang="en-US" sz="1200" b="0" i="0" u="none" strike="noStrike" kern="1200" baseline="0" dirty="0" smtClean="0">
                    <a:solidFill>
                      <a:schemeClr val="tx1"/>
                    </a:solidFill>
                    <a:latin typeface="+mn-lt"/>
                    <a:ea typeface="+mn-ea"/>
                    <a:cs typeface="+mn-cs"/>
                  </a:rPr>
                  <a:t> = 1.2739 + 0.0678</a:t>
                </a:r>
                <a:r>
                  <a:rPr lang="en-US" sz="1200" b="0" i="1" u="none" strike="noStrike" kern="1200" baseline="0" dirty="0" smtClean="0">
                    <a:solidFill>
                      <a:schemeClr val="tx1"/>
                    </a:solidFill>
                    <a:latin typeface="+mn-lt"/>
                    <a:ea typeface="+mn-ea"/>
                    <a:cs typeface="+mn-cs"/>
                  </a:rPr>
                  <a:t>x</a:t>
                </a:r>
                <a:r>
                  <a:rPr lang="en-US" sz="1200" b="0" i="1" u="none" strike="noStrike" kern="1200" baseline="-25000" dirty="0"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superimposed on the scatter chart for the Butler Trucking Company data in Table 4.1.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figure, which also highlights the residuals for driving assignment 3 (</a:t>
                </a:r>
                <a:r>
                  <a:rPr lang="en-US" sz="1200" b="0" i="1" u="none" strike="noStrike" kern="1200" baseline="0" dirty="0" smtClean="0">
                    <a:solidFill>
                      <a:schemeClr val="tx1"/>
                    </a:solidFill>
                    <a:latin typeface="+mn-lt"/>
                    <a:ea typeface="+mn-ea"/>
                    <a:cs typeface="+mn-cs"/>
                  </a:rPr>
                  <a:t>e</a:t>
                </a:r>
                <a:r>
                  <a:rPr lang="en-US" sz="1200" b="0" i="0" u="none" strike="noStrike" kern="1200" baseline="-25000" dirty="0" smtClean="0">
                    <a:solidFill>
                      <a:schemeClr val="tx1"/>
                    </a:solidFill>
                    <a:latin typeface="+mn-lt"/>
                    <a:ea typeface="+mn-ea"/>
                    <a:cs typeface="+mn-cs"/>
                  </a:rPr>
                  <a:t>3</a:t>
                </a:r>
                <a:r>
                  <a:rPr lang="en-US" sz="1200" b="0" i="0" u="none" strike="noStrike" kern="1200" baseline="0" dirty="0" smtClean="0">
                    <a:solidFill>
                      <a:schemeClr val="tx1"/>
                    </a:solidFill>
                    <a:latin typeface="+mn-lt"/>
                    <a:ea typeface="+mn-ea"/>
                    <a:cs typeface="+mn-cs"/>
                  </a:rPr>
                  <a:t>) and driving assignment 5 (</a:t>
                </a:r>
                <a:r>
                  <a:rPr lang="en-US" sz="1200" b="0" i="1" u="none" strike="noStrike" kern="1200" baseline="0" dirty="0" smtClean="0">
                    <a:solidFill>
                      <a:schemeClr val="tx1"/>
                    </a:solidFill>
                    <a:latin typeface="+mn-lt"/>
                    <a:ea typeface="+mn-ea"/>
                    <a:cs typeface="+mn-cs"/>
                  </a:rPr>
                  <a:t>e</a:t>
                </a:r>
                <a:r>
                  <a:rPr lang="en-US" sz="1200" b="0" i="0" u="none" strike="noStrike" kern="1200" baseline="-25000" dirty="0" smtClean="0">
                    <a:solidFill>
                      <a:schemeClr val="tx1"/>
                    </a:solidFill>
                    <a:latin typeface="+mn-lt"/>
                    <a:ea typeface="+mn-ea"/>
                    <a:cs typeface="+mn-cs"/>
                  </a:rPr>
                  <a:t>5</a:t>
                </a:r>
                <a:r>
                  <a:rPr lang="en-US" sz="1200" b="0" i="0" u="none" strike="noStrike" kern="1200" baseline="0" dirty="0" smtClean="0">
                    <a:solidFill>
                      <a:schemeClr val="tx1"/>
                    </a:solidFill>
                    <a:latin typeface="+mn-lt"/>
                    <a:ea typeface="+mn-ea"/>
                    <a:cs typeface="+mn-cs"/>
                  </a:rPr>
                  <a:t>), shows that the regression model </a:t>
                </a:r>
                <a:r>
                  <a:rPr lang="en-US" sz="1200" b="0" i="0" u="none" strike="noStrike" kern="1200" baseline="0" dirty="0" err="1" smtClean="0">
                    <a:solidFill>
                      <a:schemeClr val="tx1"/>
                    </a:solidFill>
                    <a:latin typeface="+mn-lt"/>
                    <a:ea typeface="+mn-ea"/>
                    <a:cs typeface="+mn-cs"/>
                  </a:rPr>
                  <a:t>underpredicts</a:t>
                </a:r>
                <a:r>
                  <a:rPr lang="en-US" sz="1200" b="0" i="0" u="none" strike="noStrike" kern="1200" baseline="0" dirty="0" smtClean="0">
                    <a:solidFill>
                      <a:schemeClr val="tx1"/>
                    </a:solidFill>
                    <a:latin typeface="+mn-lt"/>
                    <a:ea typeface="+mn-ea"/>
                    <a:cs typeface="+mn-cs"/>
                  </a:rPr>
                  <a:t> travel time for some driving assignments (such as driving assignment 3) and </a:t>
                </a:r>
                <a:r>
                  <a:rPr lang="en-US" sz="1200" b="0" i="0" u="none" strike="noStrike" kern="1200" baseline="0" dirty="0" err="1" smtClean="0">
                    <a:solidFill>
                      <a:schemeClr val="tx1"/>
                    </a:solidFill>
                    <a:latin typeface="+mn-lt"/>
                    <a:ea typeface="+mn-ea"/>
                    <a:cs typeface="+mn-cs"/>
                  </a:rPr>
                  <a:t>overpredicts</a:t>
                </a:r>
                <a:r>
                  <a:rPr lang="en-US" sz="1200" b="0" i="0" u="none" strike="noStrike" kern="1200" baseline="0" dirty="0" smtClean="0">
                    <a:solidFill>
                      <a:schemeClr val="tx1"/>
                    </a:solidFill>
                    <a:latin typeface="+mn-lt"/>
                    <a:ea typeface="+mn-ea"/>
                    <a:cs typeface="+mn-cs"/>
                  </a:rPr>
                  <a:t> travel time for others (such as driving assignment 5), but in general appears to fit the data relatively well.</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21</a:t>
            </a:fld>
            <a:endParaRPr lang="en-US" dirty="0"/>
          </a:p>
        </p:txBody>
      </p:sp>
    </p:spTree>
    <p:extLst>
      <p:ext uri="{BB962C8B-B14F-4D97-AF65-F5344CB8AC3E}">
        <p14:creationId xmlns:p14="http://schemas.microsoft.com/office/powerpoint/2010/main" val="3336758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7.5, a vertical line is drawn from each point in the scatter chart to the linear regression line.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Each of these lines represents the difference between the actual driving time and the driving time to be predicted using linear regression for one of the assignments in the data.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length of each line is equal to the absolute value of the residual for one of the driving assignments.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a residual is squared, the resulting value is equal to the square that is formed using the vertical dashed line representing the residual in Figure 7.4 as one side of a square.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when we find the linear regression model that minimizes the sum of squared errors for the Butler Trucking example, we are positioning the regression line in the manner that minimizes the sum of the areas of the ten squares in Figure 7.5.</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22</a:t>
            </a:fld>
            <a:endParaRPr lang="en-US" dirty="0"/>
          </a:p>
        </p:txBody>
      </p:sp>
    </p:spTree>
    <p:extLst>
      <p:ext uri="{BB962C8B-B14F-4D97-AF65-F5344CB8AC3E}">
        <p14:creationId xmlns:p14="http://schemas.microsoft.com/office/powerpoint/2010/main" val="359338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use Excel’s chart tools to compute the estimated regression equation on a scatter chart of the Butler Trucking Company data in Table 7.1.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After constructing a scatter chart (as shown in Figure 7.3) with Excel’s chart tools, the following steps describe how to compute the estimated regression equation using the data in the worksheet:</a:t>
                </a:r>
              </a:p>
              <a:p>
                <a:r>
                  <a:rPr lang="en-US" sz="1200" b="1" i="0" u="none" strike="noStrike" kern="1200" baseline="0" dirty="0">
                    <a:solidFill>
                      <a:schemeClr val="tx1"/>
                    </a:solidFill>
                    <a:latin typeface="+mn-lt"/>
                    <a:ea typeface="+mn-ea"/>
                    <a:cs typeface="+mn-cs"/>
                  </a:rPr>
                  <a:t>	Step 1. </a:t>
                </a:r>
                <a:r>
                  <a:rPr lang="en-US" sz="1200" b="0" i="0" u="none" strike="noStrike" kern="1200" baseline="0" dirty="0">
                    <a:solidFill>
                      <a:schemeClr val="tx1"/>
                    </a:solidFill>
                    <a:latin typeface="+mn-lt"/>
                    <a:ea typeface="+mn-ea"/>
                    <a:cs typeface="+mn-cs"/>
                  </a:rPr>
                  <a:t>Right-click on any data point in the scatter chart and select </a:t>
                </a:r>
                <a:r>
                  <a:rPr lang="en-US" sz="1200" b="1" i="0" u="none" strike="noStrike" kern="1200" baseline="0" dirty="0">
                    <a:solidFill>
                      <a:schemeClr val="tx1"/>
                    </a:solidFill>
                    <a:latin typeface="+mn-lt"/>
                    <a:ea typeface="+mn-ea"/>
                    <a:cs typeface="+mn-cs"/>
                  </a:rPr>
                  <a:t>Add Trendline</a:t>
                </a:r>
              </a:p>
              <a:p>
                <a:r>
                  <a:rPr lang="en-US" sz="1200" b="1" i="0" u="none" strike="noStrike" kern="1200" baseline="0" dirty="0">
                    <a:solidFill>
                      <a:schemeClr val="tx1"/>
                    </a:solidFill>
                    <a:latin typeface="+mn-lt"/>
                    <a:ea typeface="+mn-ea"/>
                    <a:cs typeface="+mn-cs"/>
                  </a:rPr>
                  <a:t>	Step 2.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Format Trendline </a:t>
                </a:r>
                <a:r>
                  <a:rPr lang="en-US" sz="1200" b="0" i="0" u="none" strike="noStrike" kern="1200" baseline="0" dirty="0">
                    <a:solidFill>
                      <a:schemeClr val="tx1"/>
                    </a:solidFill>
                    <a:latin typeface="+mn-lt"/>
                    <a:ea typeface="+mn-ea"/>
                    <a:cs typeface="+mn-cs"/>
                  </a:rPr>
                  <a:t>task pane appears:</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Linear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Trendline Options </a:t>
                </a:r>
                <a:r>
                  <a:rPr lang="en-US" sz="1200" b="0" i="0" u="none" strike="noStrike" kern="1200" baseline="0" dirty="0">
                    <a:solidFill>
                      <a:schemeClr val="tx1"/>
                    </a:solidFill>
                    <a:latin typeface="+mn-lt"/>
                    <a:ea typeface="+mn-ea"/>
                    <a:cs typeface="+mn-cs"/>
                  </a:rPr>
                  <a:t>area</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Display Equation on chart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Trendline Options </a:t>
                </a:r>
                <a:r>
                  <a:rPr lang="en-US" sz="1200" b="0" i="0" u="none" strike="noStrike" kern="1200" baseline="0" dirty="0">
                    <a:solidFill>
                      <a:schemeClr val="tx1"/>
                    </a:solidFill>
                    <a:latin typeface="+mn-lt"/>
                    <a:ea typeface="+mn-ea"/>
                    <a:cs typeface="+mn-cs"/>
                  </a:rPr>
                  <a:t>area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worksheet displayed in Figure 7.6 shows the original data, scatter chart, estimated regression line, and estimated regression equation.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Excel uses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instead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𝑦</m:t>
                        </m:r>
                      </m:e>
                    </m:acc>
                  </m:oMath>
                </a14:m>
                <a:r>
                  <a:rPr lang="en-US" sz="1200" b="0" i="0" u="none" strike="noStrike" kern="1200" baseline="0" dirty="0">
                    <a:solidFill>
                      <a:schemeClr val="tx1"/>
                    </a:solidFill>
                    <a:latin typeface="+mn-lt"/>
                    <a:ea typeface="+mn-ea"/>
                    <a:cs typeface="+mn-cs"/>
                  </a:rPr>
                  <a:t> to denote the predicted value of the dependent variable and puts the regression equation into slope-intercept form whereas we use the intercept-slope form that is standard in statistics.</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can use Excel’s chart tools to compute the estimated regression equation on a scatter chart of the Butler Trucking Company data in Table 4.1.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After constructing a scatter chart (as shown in Figure 4.3) with Excel’s chart tools, the following steps describe how to compute the estimated regression equation using the data in the worksheet:</a:t>
                </a:r>
              </a:p>
              <a:p>
                <a:r>
                  <a:rPr lang="en-US" sz="1200" b="1" i="0" u="none" strike="noStrike" kern="1200" baseline="0" dirty="0" smtClean="0">
                    <a:solidFill>
                      <a:schemeClr val="tx1"/>
                    </a:solidFill>
                    <a:latin typeface="+mn-lt"/>
                    <a:ea typeface="+mn-ea"/>
                    <a:cs typeface="+mn-cs"/>
                  </a:rPr>
                  <a:t>	</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	Step </a:t>
                </a:r>
                <a:r>
                  <a:rPr lang="en-US" sz="1200" b="1" i="0" u="none" strike="noStrike" kern="1200" baseline="0" dirty="0" smtClean="0">
                    <a:solidFill>
                      <a:schemeClr val="tx1"/>
                    </a:solidFill>
                    <a:latin typeface="+mn-lt"/>
                    <a:ea typeface="+mn-ea"/>
                    <a:cs typeface="+mn-cs"/>
                  </a:rPr>
                  <a:t>1. </a:t>
                </a:r>
                <a:r>
                  <a:rPr lang="en-US" sz="1200" b="0" i="0" u="none" strike="noStrike" kern="1200" baseline="0" dirty="0" smtClean="0">
                    <a:solidFill>
                      <a:schemeClr val="tx1"/>
                    </a:solidFill>
                    <a:latin typeface="+mn-lt"/>
                    <a:ea typeface="+mn-ea"/>
                    <a:cs typeface="+mn-cs"/>
                  </a:rPr>
                  <a:t>Right-click on any data point in the scatter chart and select </a:t>
                </a:r>
                <a:r>
                  <a:rPr lang="en-US" sz="1200" b="1" i="0" u="none" strike="noStrike" kern="1200" baseline="0" dirty="0" smtClean="0">
                    <a:solidFill>
                      <a:schemeClr val="tx1"/>
                    </a:solidFill>
                    <a:latin typeface="+mn-lt"/>
                    <a:ea typeface="+mn-ea"/>
                    <a:cs typeface="+mn-cs"/>
                  </a:rPr>
                  <a:t>Add </a:t>
                </a:r>
                <a:r>
                  <a:rPr lang="en-US" sz="1200" b="1" i="0" u="none" strike="noStrike" kern="1200" baseline="0" dirty="0" err="1" smtClean="0">
                    <a:solidFill>
                      <a:schemeClr val="tx1"/>
                    </a:solidFill>
                    <a:latin typeface="+mn-lt"/>
                    <a:ea typeface="+mn-ea"/>
                    <a:cs typeface="+mn-cs"/>
                  </a:rPr>
                  <a:t>Trendline</a:t>
                </a:r>
                <a:r>
                  <a:rPr lang="en-US" sz="1200" b="1" i="0" u="none" strike="noStrike" kern="1200" baseline="0" dirty="0" smtClean="0">
                    <a:solidFill>
                      <a:schemeClr val="tx1"/>
                    </a:solidFill>
                    <a:latin typeface="+mn-lt"/>
                    <a:ea typeface="+mn-ea"/>
                    <a:cs typeface="+mn-cs"/>
                  </a:rPr>
                  <a:t> . . .</a:t>
                </a:r>
              </a:p>
              <a:p>
                <a:r>
                  <a:rPr lang="en-US" sz="1200" b="1" i="0" u="none" strike="noStrike" kern="1200" baseline="0" dirty="0" smtClean="0">
                    <a:solidFill>
                      <a:schemeClr val="tx1"/>
                    </a:solidFill>
                    <a:latin typeface="+mn-lt"/>
                    <a:ea typeface="+mn-ea"/>
                    <a:cs typeface="+mn-cs"/>
                  </a:rPr>
                  <a:t>	Step 2. </a:t>
                </a:r>
                <a:r>
                  <a:rPr lang="en-US" sz="1200" b="0" i="0" u="none" strike="noStrike" kern="1200" baseline="0" dirty="0" smtClean="0">
                    <a:solidFill>
                      <a:schemeClr val="tx1"/>
                    </a:solidFill>
                    <a:latin typeface="+mn-lt"/>
                    <a:ea typeface="+mn-ea"/>
                    <a:cs typeface="+mn-cs"/>
                  </a:rPr>
                  <a:t>When the </a:t>
                </a:r>
                <a:r>
                  <a:rPr lang="en-US" sz="1200" b="1" i="0" u="none" strike="noStrike" kern="1200" baseline="0" dirty="0" smtClean="0">
                    <a:solidFill>
                      <a:schemeClr val="tx1"/>
                    </a:solidFill>
                    <a:latin typeface="+mn-lt"/>
                    <a:ea typeface="+mn-ea"/>
                    <a:cs typeface="+mn-cs"/>
                  </a:rPr>
                  <a:t>Format </a:t>
                </a:r>
                <a:r>
                  <a:rPr lang="en-US" sz="1200" b="1" i="0" u="none" strike="noStrike" kern="1200" baseline="0" dirty="0" err="1" smtClean="0">
                    <a:solidFill>
                      <a:schemeClr val="tx1"/>
                    </a:solidFill>
                    <a:latin typeface="+mn-lt"/>
                    <a:ea typeface="+mn-ea"/>
                    <a:cs typeface="+mn-cs"/>
                  </a:rPr>
                  <a:t>Trendline</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task pane appears:</a:t>
                </a:r>
              </a:p>
              <a:p>
                <a:r>
                  <a:rPr lang="en-US" sz="1200" b="0" i="0" u="none" strike="noStrike" kern="1200" baseline="0" dirty="0" smtClean="0">
                    <a:solidFill>
                      <a:schemeClr val="tx1"/>
                    </a:solidFill>
                    <a:latin typeface="+mn-lt"/>
                    <a:ea typeface="+mn-ea"/>
                    <a:cs typeface="+mn-cs"/>
                  </a:rPr>
                  <a:t>		Select </a:t>
                </a:r>
                <a:r>
                  <a:rPr lang="en-US" sz="1200" b="1" i="0" u="none" strike="noStrike" kern="1200" baseline="0" dirty="0" smtClean="0">
                    <a:solidFill>
                      <a:schemeClr val="tx1"/>
                    </a:solidFill>
                    <a:latin typeface="+mn-lt"/>
                    <a:ea typeface="+mn-ea"/>
                    <a:cs typeface="+mn-cs"/>
                  </a:rPr>
                  <a:t>Linear </a:t>
                </a:r>
                <a:r>
                  <a:rPr lang="en-US" sz="1200" b="0" i="0" u="none" strike="noStrike" kern="1200" baseline="0" dirty="0" smtClean="0">
                    <a:solidFill>
                      <a:schemeClr val="tx1"/>
                    </a:solidFill>
                    <a:latin typeface="+mn-lt"/>
                    <a:ea typeface="+mn-ea"/>
                    <a:cs typeface="+mn-cs"/>
                  </a:rPr>
                  <a:t>in the </a:t>
                </a:r>
                <a:r>
                  <a:rPr lang="en-US" sz="1200" b="1" i="0" u="none" strike="noStrike" kern="1200" baseline="0" dirty="0" err="1" smtClean="0">
                    <a:solidFill>
                      <a:schemeClr val="tx1"/>
                    </a:solidFill>
                    <a:latin typeface="+mn-lt"/>
                    <a:ea typeface="+mn-ea"/>
                    <a:cs typeface="+mn-cs"/>
                  </a:rPr>
                  <a:t>Trendline</a:t>
                </a:r>
                <a:r>
                  <a:rPr lang="en-US" sz="1200" b="1" i="0" u="none" strike="noStrike" kern="1200" baseline="0" dirty="0" smtClean="0">
                    <a:solidFill>
                      <a:schemeClr val="tx1"/>
                    </a:solidFill>
                    <a:latin typeface="+mn-lt"/>
                    <a:ea typeface="+mn-ea"/>
                    <a:cs typeface="+mn-cs"/>
                  </a:rPr>
                  <a:t> Options </a:t>
                </a:r>
                <a:r>
                  <a:rPr lang="en-US" sz="1200" b="0" i="0" u="none" strike="noStrike" kern="1200" baseline="0" dirty="0" smtClean="0">
                    <a:solidFill>
                      <a:schemeClr val="tx1"/>
                    </a:solidFill>
                    <a:latin typeface="+mn-lt"/>
                    <a:ea typeface="+mn-ea"/>
                    <a:cs typeface="+mn-cs"/>
                  </a:rPr>
                  <a:t>area</a:t>
                </a:r>
              </a:p>
              <a:p>
                <a:r>
                  <a:rPr lang="en-US" sz="1200" b="0" i="0" u="none" strike="noStrike" kern="1200" baseline="0" dirty="0" smtClean="0">
                    <a:solidFill>
                      <a:schemeClr val="tx1"/>
                    </a:solidFill>
                    <a:latin typeface="+mn-lt"/>
                    <a:ea typeface="+mn-ea"/>
                    <a:cs typeface="+mn-cs"/>
                  </a:rPr>
                  <a:t>		Select </a:t>
                </a:r>
                <a:r>
                  <a:rPr lang="en-US" sz="1200" b="1" i="0" u="none" strike="noStrike" kern="1200" baseline="0" dirty="0" smtClean="0">
                    <a:solidFill>
                      <a:schemeClr val="tx1"/>
                    </a:solidFill>
                    <a:latin typeface="+mn-lt"/>
                    <a:ea typeface="+mn-ea"/>
                    <a:cs typeface="+mn-cs"/>
                  </a:rPr>
                  <a:t>Display Equation on chart </a:t>
                </a:r>
                <a:r>
                  <a:rPr lang="en-US" sz="1200" b="0" i="0" u="none" strike="noStrike" kern="1200" baseline="0" dirty="0" smtClean="0">
                    <a:solidFill>
                      <a:schemeClr val="tx1"/>
                    </a:solidFill>
                    <a:latin typeface="+mn-lt"/>
                    <a:ea typeface="+mn-ea"/>
                    <a:cs typeface="+mn-cs"/>
                  </a:rPr>
                  <a:t>in the </a:t>
                </a:r>
                <a:r>
                  <a:rPr lang="en-US" sz="1200" b="1" i="0" u="none" strike="noStrike" kern="1200" baseline="0" dirty="0" err="1" smtClean="0">
                    <a:solidFill>
                      <a:schemeClr val="tx1"/>
                    </a:solidFill>
                    <a:latin typeface="+mn-lt"/>
                    <a:ea typeface="+mn-ea"/>
                    <a:cs typeface="+mn-cs"/>
                  </a:rPr>
                  <a:t>Trendline</a:t>
                </a:r>
                <a:r>
                  <a:rPr lang="en-US" sz="1200" b="1" i="0" u="none" strike="noStrike" kern="1200" baseline="0" dirty="0" smtClean="0">
                    <a:solidFill>
                      <a:schemeClr val="tx1"/>
                    </a:solidFill>
                    <a:latin typeface="+mn-lt"/>
                    <a:ea typeface="+mn-ea"/>
                    <a:cs typeface="+mn-cs"/>
                  </a:rPr>
                  <a:t> Options </a:t>
                </a:r>
                <a:r>
                  <a:rPr lang="en-US" sz="1200" b="0" i="0" u="none" strike="noStrike" kern="1200" baseline="0" dirty="0" smtClean="0">
                    <a:solidFill>
                      <a:schemeClr val="tx1"/>
                    </a:solidFill>
                    <a:latin typeface="+mn-lt"/>
                    <a:ea typeface="+mn-ea"/>
                    <a:cs typeface="+mn-cs"/>
                  </a:rPr>
                  <a:t>area</a:t>
                </a:r>
              </a:p>
              <a:p>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worksheet displayed in Figure 4.6 shows the original data, scatter chart, estimated regression line, and estimated regression equation.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Note that Excel uses </a:t>
                </a:r>
                <a:r>
                  <a:rPr lang="en-US" sz="1200" b="0" i="1" u="none" strike="noStrike" kern="1200" baseline="0" dirty="0" smtClean="0">
                    <a:solidFill>
                      <a:schemeClr val="tx1"/>
                    </a:solidFill>
                    <a:latin typeface="+mn-lt"/>
                    <a:ea typeface="+mn-ea"/>
                    <a:cs typeface="+mn-cs"/>
                  </a:rPr>
                  <a:t>y </a:t>
                </a:r>
                <a:r>
                  <a:rPr lang="en-US" sz="1200" b="0" i="0" u="none" strike="noStrike" kern="1200" baseline="0" dirty="0" smtClean="0">
                    <a:solidFill>
                      <a:schemeClr val="tx1"/>
                    </a:solidFill>
                    <a:latin typeface="+mn-lt"/>
                    <a:ea typeface="+mn-ea"/>
                    <a:cs typeface="+mn-cs"/>
                  </a:rPr>
                  <a:t>instead of </a:t>
                </a:r>
                <a:r>
                  <a:rPr lang="en-US" b="0" i="0" smtClean="0">
                    <a:latin typeface="Cambria Math"/>
                  </a:rPr>
                  <a:t>𝑦</a:t>
                </a:r>
                <a:r>
                  <a:rPr lang="en-US" b="0" i="0" smtClean="0">
                    <a:latin typeface="Cambria Math"/>
                  </a:rPr>
                  <a:t> ̂</a:t>
                </a:r>
                <a:r>
                  <a:rPr lang="en-US" sz="1200" b="0" i="0" u="none" strike="noStrike" kern="1200" baseline="0" dirty="0" smtClean="0">
                    <a:solidFill>
                      <a:schemeClr val="tx1"/>
                    </a:solidFill>
                    <a:latin typeface="+mn-lt"/>
                    <a:ea typeface="+mn-ea"/>
                    <a:cs typeface="+mn-cs"/>
                  </a:rPr>
                  <a:t> to denote the predicted value of the dependent variable and puts the regression equation into slope-intercept form whereas we use the intercept-slope form that is standard in statistics.</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24</a:t>
            </a:fld>
            <a:endParaRPr lang="en-US" dirty="0"/>
          </a:p>
        </p:txBody>
      </p:sp>
    </p:spTree>
    <p:extLst>
      <p:ext uri="{BB962C8B-B14F-4D97-AF65-F5344CB8AC3E}">
        <p14:creationId xmlns:p14="http://schemas.microsoft.com/office/powerpoint/2010/main" val="546178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25</a:t>
            </a:fld>
            <a:endParaRPr lang="en-US" dirty="0"/>
          </a:p>
        </p:txBody>
      </p:sp>
    </p:spTree>
    <p:extLst>
      <p:ext uri="{BB962C8B-B14F-4D97-AF65-F5344CB8AC3E}">
        <p14:creationId xmlns:p14="http://schemas.microsoft.com/office/powerpoint/2010/main" val="230693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estimate the mean or expected value of travel time for a driving assignment of 75 miles, Butler Trucking would substitute the value of 75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 equation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a:rPr>
                          <m:t>𝑦</m:t>
                        </m:r>
                      </m:e>
                    </m:acc>
                  </m:oMath>
                </a14:m>
                <a:r>
                  <a:rPr lang="en-US" sz="1200" dirty="0">
                    <a:latin typeface="+mn-lt"/>
                  </a:rPr>
                  <a:t> = </a:t>
                </a:r>
                <a:r>
                  <a:rPr lang="en-US" sz="1200" i="1" dirty="0">
                    <a:latin typeface="+mn-lt"/>
                  </a:rPr>
                  <a:t>b</a:t>
                </a:r>
                <a:r>
                  <a:rPr lang="en-US" sz="1200" baseline="-25000" dirty="0">
                    <a:latin typeface="+mn-lt"/>
                  </a:rPr>
                  <a:t>0 </a:t>
                </a:r>
                <a:r>
                  <a:rPr lang="en-US" sz="1200" dirty="0">
                    <a:latin typeface="+mn-lt"/>
                  </a:rPr>
                  <a:t>+ </a:t>
                </a:r>
                <a:r>
                  <a:rPr lang="en-US" sz="1200" i="1" dirty="0">
                    <a:latin typeface="+mn-lt"/>
                  </a:rPr>
                  <a:t>b</a:t>
                </a:r>
                <a:r>
                  <a:rPr lang="en-US" sz="1200" baseline="-25000" dirty="0">
                    <a:latin typeface="+mn-lt"/>
                  </a:rPr>
                  <a:t>1</a:t>
                </a:r>
                <a:r>
                  <a:rPr lang="en-US" sz="1200" i="1" dirty="0">
                    <a:latin typeface="+mn-lt"/>
                  </a:rPr>
                  <a:t>x</a:t>
                </a:r>
                <a:r>
                  <a:rPr lang="en-US" sz="1200" i="0" dirty="0">
                    <a:latin typeface="+mn-lt"/>
                  </a:rPr>
                  <a:t>.</a:t>
                </a:r>
                <a:endParaRPr lang="en-US" i="0"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To estimate the mean or expected value of travel time for a driving assignment of 75 miles, Butler Trucking would substitute the value of 75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 equation </a:t>
                </a:r>
                <a:r>
                  <a:rPr lang="en-US" sz="1200" b="0" i="0">
                    <a:latin typeface="Cambria Math"/>
                  </a:rPr>
                  <a:t>𝑦</a:t>
                </a:r>
                <a:r>
                  <a:rPr lang="en-US" sz="1200" b="0" i="0">
                    <a:latin typeface="Cambria Math" panose="02040503050406030204" pitchFamily="18" charset="0"/>
                  </a:rPr>
                  <a:t> ̂</a:t>
                </a:r>
                <a:r>
                  <a:rPr lang="en-US" sz="1200" dirty="0">
                    <a:latin typeface="+mn-lt"/>
                  </a:rPr>
                  <a:t> = </a:t>
                </a:r>
                <a:r>
                  <a:rPr lang="en-US" sz="1200" i="1" dirty="0">
                    <a:latin typeface="+mn-lt"/>
                  </a:rPr>
                  <a:t>b</a:t>
                </a:r>
                <a:r>
                  <a:rPr lang="en-US" sz="1200" baseline="-25000" dirty="0">
                    <a:latin typeface="+mn-lt"/>
                  </a:rPr>
                  <a:t>0 </a:t>
                </a:r>
                <a:r>
                  <a:rPr lang="en-US" sz="1200" dirty="0">
                    <a:latin typeface="+mn-lt"/>
                  </a:rPr>
                  <a:t>+ </a:t>
                </a:r>
                <a:r>
                  <a:rPr lang="en-US" sz="1200" i="1" dirty="0">
                    <a:latin typeface="+mn-lt"/>
                  </a:rPr>
                  <a:t>b</a:t>
                </a:r>
                <a:r>
                  <a:rPr lang="en-US" sz="1200" baseline="-25000" dirty="0">
                    <a:latin typeface="+mn-lt"/>
                  </a:rPr>
                  <a:t>1</a:t>
                </a:r>
                <a:r>
                  <a:rPr lang="en-US" sz="1200" i="1" dirty="0">
                    <a:latin typeface="+mn-lt"/>
                  </a:rPr>
                  <a:t>x</a:t>
                </a:r>
                <a:r>
                  <a:rPr lang="en-US" sz="1200" i="0" dirty="0">
                    <a:latin typeface="+mn-lt"/>
                  </a:rPr>
                  <a:t>.</a:t>
                </a:r>
                <a:endParaRPr lang="en-US" i="0" dirty="0"/>
              </a:p>
            </p:txBody>
          </p:sp>
        </mc:Fallback>
      </mc:AlternateContent>
      <p:sp>
        <p:nvSpPr>
          <p:cNvPr id="4" name="Slide Number Placeholder 3"/>
          <p:cNvSpPr>
            <a:spLocks noGrp="1"/>
          </p:cNvSpPr>
          <p:nvPr>
            <p:ph type="sldNum" sz="quarter" idx="10"/>
          </p:nvPr>
        </p:nvSpPr>
        <p:spPr/>
        <p:txBody>
          <a:bodyPr/>
          <a:lstStyle/>
          <a:p>
            <a:fld id="{0E84BCD9-8A95-4B10-B16F-9AC99E7F7862}" type="slidenum">
              <a:rPr lang="en-US" smtClean="0"/>
              <a:t>6</a:t>
            </a:fld>
            <a:endParaRPr lang="en-US"/>
          </a:p>
        </p:txBody>
      </p:sp>
    </p:spTree>
    <p:extLst>
      <p:ext uri="{BB962C8B-B14F-4D97-AF65-F5344CB8AC3E}">
        <p14:creationId xmlns:p14="http://schemas.microsoft.com/office/powerpoint/2010/main" val="2055788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Without knowledge of any related variables, we would use the sample mean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as a predictor of travel time for any given driving assignment.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find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sz="1200" b="0" i="0" u="none" strike="noStrike" kern="1200" baseline="0" dirty="0">
                    <a:solidFill>
                      <a:schemeClr val="tx1"/>
                    </a:solidFill>
                    <a:latin typeface="+mn-lt"/>
                    <a:ea typeface="+mn-ea"/>
                    <a:cs typeface="+mn-cs"/>
                  </a:rPr>
                  <a:t>, we divide the sum of the actual driving times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 </a:t>
                </a:r>
                <a:r>
                  <a:rPr lang="en-US" sz="1200" b="0" i="0" u="none" strike="noStrike" kern="1200" baseline="0" dirty="0">
                    <a:solidFill>
                      <a:schemeClr val="tx1"/>
                    </a:solidFill>
                    <a:latin typeface="+mn-lt"/>
                    <a:ea typeface="+mn-ea"/>
                    <a:cs typeface="+mn-cs"/>
                  </a:rPr>
                  <a:t>from Table 7.2 (67) by the number of observations </a:t>
                </a:r>
                <a:r>
                  <a:rPr lang="en-US" sz="1200" b="0" i="1" u="none" strike="noStrike" kern="1200" baseline="0" dirty="0">
                    <a:solidFill>
                      <a:schemeClr val="tx1"/>
                    </a:solidFill>
                    <a:latin typeface="+mn-lt"/>
                    <a:ea typeface="+mn-ea"/>
                    <a:cs typeface="+mn-cs"/>
                  </a:rPr>
                  <a:t>n </a:t>
                </a:r>
                <a:r>
                  <a:rPr lang="en-US" sz="1200" b="0" i="0" u="none" strike="noStrike" kern="1200" baseline="0" dirty="0">
                    <a:solidFill>
                      <a:schemeClr val="tx1"/>
                    </a:solidFill>
                    <a:latin typeface="+mn-lt"/>
                    <a:ea typeface="+mn-ea"/>
                    <a:cs typeface="+mn-cs"/>
                  </a:rPr>
                  <a:t>in the data (10); this yields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6.7.</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7.7 provides insight on how well we would predict the values of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 the Butler Trucking company example using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6.7.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this figure, which again highlights the residuals for driving assignments 3 and 5, we can see that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tends to overpredict travel times for driving assignments that have relatively small values for miles traveled (such as driving assignment 5) and tends to underpredict travel times for driving assignments that have relatively large values for miles traveled (such as driving assignment 3).</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Without knowledge of any related variables, we would use the sample mean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as a predictor of travel time for any given driving assignment.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To find </a:t>
                </a:r>
                <a:r>
                  <a:rPr lang="en-US" sz="1200" b="0" i="0" u="none" strike="noStrike" kern="1200" baseline="0" smtClean="0">
                    <a:solidFill>
                      <a:schemeClr val="tx1"/>
                    </a:solidFill>
                    <a:latin typeface="Cambria Math"/>
                    <a:ea typeface="+mn-ea"/>
                    <a:cs typeface="+mn-cs"/>
                  </a:rPr>
                  <a:t>𝑦 ̅</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we divide the sum of the actual driving times </a:t>
                </a:r>
                <a:r>
                  <a:rPr lang="en-US" sz="1200" b="0" i="1" u="none" strike="noStrike" kern="1200" baseline="0" dirty="0" smtClean="0">
                    <a:solidFill>
                      <a:schemeClr val="tx1"/>
                    </a:solidFill>
                    <a:latin typeface="+mn-lt"/>
                    <a:ea typeface="+mn-ea"/>
                    <a:cs typeface="+mn-cs"/>
                  </a:rPr>
                  <a:t>y</a:t>
                </a:r>
                <a:r>
                  <a:rPr lang="en-US" sz="1200" b="0" i="1" u="none" strike="noStrike" kern="1200" baseline="-25000" dirty="0" smtClean="0">
                    <a:solidFill>
                      <a:schemeClr val="tx1"/>
                    </a:solidFill>
                    <a:latin typeface="+mn-lt"/>
                    <a:ea typeface="+mn-ea"/>
                    <a:cs typeface="+mn-cs"/>
                  </a:rPr>
                  <a:t>i </a:t>
                </a:r>
                <a:r>
                  <a:rPr lang="en-US" sz="1200" b="0" i="0" u="none" strike="noStrike" kern="1200" baseline="0" dirty="0" smtClean="0">
                    <a:solidFill>
                      <a:schemeClr val="tx1"/>
                    </a:solidFill>
                    <a:latin typeface="+mn-lt"/>
                    <a:ea typeface="+mn-ea"/>
                    <a:cs typeface="+mn-cs"/>
                  </a:rPr>
                  <a:t>from Table 4.2 (67) by the number of observations </a:t>
                </a:r>
                <a:r>
                  <a:rPr lang="en-US" sz="1200" b="0" i="1" u="none" strike="noStrike" kern="1200" baseline="0" dirty="0" smtClean="0">
                    <a:solidFill>
                      <a:schemeClr val="tx1"/>
                    </a:solidFill>
                    <a:latin typeface="+mn-lt"/>
                    <a:ea typeface="+mn-ea"/>
                    <a:cs typeface="+mn-cs"/>
                  </a:rPr>
                  <a:t>n </a:t>
                </a:r>
                <a:r>
                  <a:rPr lang="en-US" sz="1200" b="0" i="0" u="none" strike="noStrike" kern="1200" baseline="0" dirty="0" smtClean="0">
                    <a:solidFill>
                      <a:schemeClr val="tx1"/>
                    </a:solidFill>
                    <a:latin typeface="+mn-lt"/>
                    <a:ea typeface="+mn-ea"/>
                    <a:cs typeface="+mn-cs"/>
                  </a:rPr>
                  <a:t>in the data (10); this yields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6.7.</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Figure 4.7 provides insight on how well we would predict the values of </a:t>
                </a:r>
                <a:r>
                  <a:rPr lang="en-US" sz="1200" b="0" i="1" u="none" strike="noStrike" kern="1200" baseline="0" dirty="0" smtClean="0">
                    <a:solidFill>
                      <a:schemeClr val="tx1"/>
                    </a:solidFill>
                    <a:latin typeface="+mn-lt"/>
                    <a:ea typeface="+mn-ea"/>
                    <a:cs typeface="+mn-cs"/>
                  </a:rPr>
                  <a:t>y</a:t>
                </a:r>
                <a:r>
                  <a:rPr lang="en-US" sz="1200" b="0" i="1" u="none" strike="noStrike" kern="1200" baseline="-25000" dirty="0"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in the Butler Trucking company example using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6.7.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From this figure, which again highlights the residuals for driving assignments 3 and 5, we can see that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tends to overpredict travel times for driving assignments that have relatively small values for miles traveled (such as driving assignment 5) and tends to underpredict travel times for driving assignments have relatively large values for miles traveled (such as driving assignment 3).</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28</a:t>
            </a:fld>
            <a:endParaRPr lang="en-US" dirty="0"/>
          </a:p>
        </p:txBody>
      </p:sp>
    </p:spTree>
    <p:extLst>
      <p:ext uri="{BB962C8B-B14F-4D97-AF65-F5344CB8AC3E}">
        <p14:creationId xmlns:p14="http://schemas.microsoft.com/office/powerpoint/2010/main" val="148402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SST is a measure of how well the observations cluster about the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i="1" dirty="0"/>
                  <a:t> </a:t>
                </a:r>
                <a:r>
                  <a:rPr lang="en-US" dirty="0"/>
                  <a:t>line.</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SST is measure of how well the observations cluster about the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i="1" dirty="0" smtClean="0"/>
                  <a:t> </a:t>
                </a:r>
                <a:r>
                  <a:rPr lang="en-US" dirty="0" smtClean="0"/>
                  <a:t>line.</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29</a:t>
            </a:fld>
            <a:endParaRPr lang="en-US" dirty="0"/>
          </a:p>
        </p:txBody>
      </p:sp>
    </p:spTree>
    <p:extLst>
      <p:ext uri="{BB962C8B-B14F-4D97-AF65-F5344CB8AC3E}">
        <p14:creationId xmlns:p14="http://schemas.microsoft.com/office/powerpoint/2010/main" val="3575714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SST is a measure of how well the observations cluster about the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n-US" i="1" dirty="0"/>
                  <a:t> </a:t>
                </a:r>
                <a:r>
                  <a:rPr lang="en-US" dirty="0"/>
                  <a:t>line.</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SST is measure of how well the observations cluster about the </a:t>
                </a:r>
                <a:r>
                  <a:rPr lang="en-US" sz="1200" b="0" i="0" u="none" strike="noStrike" kern="1200" baseline="0" smtClean="0">
                    <a:solidFill>
                      <a:schemeClr val="tx1"/>
                    </a:solidFill>
                    <a:latin typeface="Cambria Math"/>
                    <a:ea typeface="+mn-ea"/>
                    <a:cs typeface="+mn-cs"/>
                  </a:rPr>
                  <a:t>𝑦</a:t>
                </a:r>
                <a:r>
                  <a:rPr lang="en-US" sz="1200" b="0" i="0" u="none" strike="noStrike" kern="1200" baseline="0" smtClean="0">
                    <a:solidFill>
                      <a:schemeClr val="tx1"/>
                    </a:solidFill>
                    <a:latin typeface="Cambria Math"/>
                    <a:ea typeface="+mn-ea"/>
                    <a:cs typeface="+mn-cs"/>
                  </a:rPr>
                  <a:t> ̅</a:t>
                </a:r>
                <a:r>
                  <a:rPr lang="en-US" i="1" dirty="0" smtClean="0"/>
                  <a:t> </a:t>
                </a:r>
                <a:r>
                  <a:rPr lang="en-US" dirty="0" smtClean="0"/>
                  <a:t>line.</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30</a:t>
            </a:fld>
            <a:endParaRPr lang="en-US" dirty="0"/>
          </a:p>
        </p:txBody>
      </p:sp>
    </p:spTree>
    <p:extLst>
      <p:ext uri="{BB962C8B-B14F-4D97-AF65-F5344CB8AC3E}">
        <p14:creationId xmlns:p14="http://schemas.microsoft.com/office/powerpoint/2010/main" val="3695501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sum at the bottom of the last column in Table 7.3 is the total sum of squares for Butler Trucking Company: SST = 23.9.</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31</a:t>
            </a:fld>
            <a:endParaRPr lang="en-US" dirty="0"/>
          </a:p>
        </p:txBody>
      </p:sp>
    </p:spTree>
    <p:extLst>
      <p:ext uri="{BB962C8B-B14F-4D97-AF65-F5344CB8AC3E}">
        <p14:creationId xmlns:p14="http://schemas.microsoft.com/office/powerpoint/2010/main" val="577932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Figure 7.8, we show the estimated regression line </a:t>
                </a:r>
                <a14:m>
                  <m:oMath xmlns:m="http://schemas.openxmlformats.org/officeDocument/2006/math">
                    <m:sSub>
                      <m:sSubPr>
                        <m:ctrlPr>
                          <a:rPr lang="en-US" sz="1200" b="0" i="1" u="none" strike="noStrike" kern="1200" baseline="0" smtClean="0">
                            <a:solidFill>
                              <a:schemeClr val="tx1"/>
                            </a:solidFill>
                            <a:latin typeface="Cambria Math" panose="02040503050406030204" pitchFamily="18" charset="0"/>
                            <a:ea typeface="+mn-ea"/>
                            <a:cs typeface="+mn-cs"/>
                          </a:rPr>
                        </m:ctrlPr>
                      </m:sSubPr>
                      <m:e>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e>
                      <m:sub>
                        <m:r>
                          <a:rPr lang="en-US" sz="1200" b="0" i="1" u="none" strike="noStrike" kern="1200" baseline="0" smtClean="0">
                            <a:solidFill>
                              <a:schemeClr val="tx1"/>
                            </a:solidFill>
                            <a:latin typeface="Cambria Math"/>
                            <a:ea typeface="+mn-ea"/>
                            <a:cs typeface="+mn-cs"/>
                          </a:rPr>
                          <m:t>𝑖</m:t>
                        </m:r>
                      </m:sub>
                    </m:sSub>
                  </m:oMath>
                </a14:m>
                <a:r>
                  <a:rPr lang="en-US" sz="1200" b="0" i="0" u="none" strike="noStrike" kern="1200" baseline="0" dirty="0">
                    <a:solidFill>
                      <a:schemeClr val="tx1"/>
                    </a:solidFill>
                    <a:latin typeface="+mn-lt"/>
                    <a:ea typeface="+mn-ea"/>
                    <a:cs typeface="+mn-cs"/>
                  </a:rPr>
                  <a:t> = 1.2739 + 0.0678</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i </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the line corresponding to </a:t>
                </a:r>
                <a14:m>
                  <m:oMath xmlns:m="http://schemas.openxmlformats.org/officeDocument/2006/math">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6.7.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the points cluster more closely around the estimated regression line </a:t>
                </a:r>
                <a14:m>
                  <m:oMath xmlns:m="http://schemas.openxmlformats.org/officeDocument/2006/math">
                    <m:sSub>
                      <m:sSubPr>
                        <m:ctrlPr>
                          <a:rPr lang="en-US" sz="1200" b="0" i="1" u="none" strike="noStrike" kern="1200" baseline="0" smtClean="0">
                            <a:solidFill>
                              <a:schemeClr val="tx1"/>
                            </a:solidFill>
                            <a:latin typeface="Cambria Math" panose="02040503050406030204" pitchFamily="18" charset="0"/>
                            <a:ea typeface="+mn-ea"/>
                            <a:cs typeface="+mn-cs"/>
                          </a:rPr>
                        </m:ctrlPr>
                      </m:sSubPr>
                      <m:e>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e>
                      <m:sub>
                        <m:r>
                          <a:rPr lang="en-US" sz="1200" b="0" i="1" u="none" strike="noStrike" kern="1200" baseline="0" smtClean="0">
                            <a:solidFill>
                              <a:schemeClr val="tx1"/>
                            </a:solidFill>
                            <a:latin typeface="Cambria Math"/>
                            <a:ea typeface="+mn-ea"/>
                            <a:cs typeface="+mn-cs"/>
                          </a:rPr>
                          <m:t>𝑖</m:t>
                        </m:r>
                      </m:sub>
                    </m:sSub>
                  </m:oMath>
                </a14:m>
                <a:r>
                  <a:rPr lang="en-US" sz="1200" b="0" i="0" u="none" strike="noStrike" kern="1200" baseline="0" dirty="0">
                    <a:solidFill>
                      <a:schemeClr val="tx1"/>
                    </a:solidFill>
                    <a:latin typeface="+mn-lt"/>
                    <a:ea typeface="+mn-ea"/>
                    <a:cs typeface="+mn-cs"/>
                  </a:rPr>
                  <a:t> = 1.2739 + 0.0678</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i </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than they do about the horizontal line </a:t>
                </a:r>
                <a14:m>
                  <m:oMath xmlns:m="http://schemas.openxmlformats.org/officeDocument/2006/math">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oMath>
                </a14:m>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6.7. </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Figure 4.8 we show the estimated regression line </a:t>
                </a:r>
                <a:r>
                  <a:rPr lang="en-US" sz="1200" b="0" i="0" u="none" strike="noStrike" kern="1200" baseline="0" smtClean="0">
                    <a:solidFill>
                      <a:schemeClr val="tx1"/>
                    </a:solidFill>
                    <a:latin typeface="Cambria Math"/>
                    <a:ea typeface="+mn-ea"/>
                    <a:cs typeface="+mn-cs"/>
                  </a:rPr>
                  <a:t>𝑦 ̂_𝑖</a:t>
                </a:r>
                <a:r>
                  <a:rPr lang="en-US" sz="1200" b="0" i="0" u="none" strike="noStrike" kern="1200" baseline="0" dirty="0" smtClean="0">
                    <a:solidFill>
                      <a:schemeClr val="tx1"/>
                    </a:solidFill>
                    <a:latin typeface="+mn-lt"/>
                    <a:ea typeface="+mn-ea"/>
                    <a:cs typeface="+mn-cs"/>
                  </a:rPr>
                  <a:t> = 1.2739 + 0.0678</a:t>
                </a:r>
                <a:r>
                  <a:rPr lang="en-US" sz="1200" b="0" i="1" u="none" strike="noStrike" kern="1200" baseline="0" dirty="0" smtClean="0">
                    <a:solidFill>
                      <a:schemeClr val="tx1"/>
                    </a:solidFill>
                    <a:latin typeface="+mn-lt"/>
                    <a:ea typeface="+mn-ea"/>
                    <a:cs typeface="+mn-cs"/>
                  </a:rPr>
                  <a:t>x</a:t>
                </a:r>
                <a:r>
                  <a:rPr lang="en-US" sz="1200" b="0" i="1" u="none" strike="noStrike" kern="1200" baseline="-25000" dirty="0" smtClean="0">
                    <a:solidFill>
                      <a:schemeClr val="tx1"/>
                    </a:solidFill>
                    <a:latin typeface="+mn-lt"/>
                    <a:ea typeface="+mn-ea"/>
                    <a:cs typeface="+mn-cs"/>
                  </a:rPr>
                  <a:t>i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the line corresponding to </a:t>
                </a:r>
                <a:r>
                  <a:rPr lang="en-US" sz="1200" b="0" i="0" u="none" strike="noStrike" kern="1200" baseline="0" dirty="0" smtClean="0">
                    <a:solidFill>
                      <a:schemeClr val="tx1"/>
                    </a:solidFill>
                    <a:latin typeface="Cambria Math"/>
                    <a:ea typeface="+mn-ea"/>
                    <a:cs typeface="+mn-cs"/>
                  </a:rPr>
                  <a:t>𝑦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6.7.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Note that the points cluster more closely around the estimated regression line </a:t>
                </a:r>
                <a:r>
                  <a:rPr lang="en-US" sz="1200" b="0" i="0" u="none" strike="noStrike" kern="1200" baseline="0" smtClean="0">
                    <a:solidFill>
                      <a:schemeClr val="tx1"/>
                    </a:solidFill>
                    <a:latin typeface="Cambria Math"/>
                    <a:ea typeface="+mn-ea"/>
                    <a:cs typeface="+mn-cs"/>
                  </a:rPr>
                  <a:t>𝑦 ̂</a:t>
                </a:r>
                <a:r>
                  <a:rPr lang="en-US" sz="1200" b="0" i="0" u="none" strike="noStrike" kern="1200" baseline="0" smtClean="0">
                    <a:solidFill>
                      <a:schemeClr val="tx1"/>
                    </a:solidFill>
                    <a:latin typeface="Cambria Math"/>
                    <a:ea typeface="+mn-ea"/>
                    <a:cs typeface="+mn-cs"/>
                  </a:rPr>
                  <a:t>_</a:t>
                </a:r>
                <a:r>
                  <a:rPr lang="en-US" sz="1200" b="0" i="0" u="none" strike="noStrike" kern="1200" baseline="0" smtClean="0">
                    <a:solidFill>
                      <a:schemeClr val="tx1"/>
                    </a:solidFill>
                    <a:latin typeface="Cambria Math"/>
                    <a:ea typeface="+mn-ea"/>
                    <a:cs typeface="+mn-cs"/>
                  </a:rPr>
                  <a:t>𝑖</a:t>
                </a:r>
                <a:r>
                  <a:rPr lang="en-US" sz="1200" b="0" i="0" u="none" strike="noStrike" kern="1200" baseline="0" dirty="0" smtClean="0">
                    <a:solidFill>
                      <a:schemeClr val="tx1"/>
                    </a:solidFill>
                    <a:latin typeface="+mn-lt"/>
                    <a:ea typeface="+mn-ea"/>
                    <a:cs typeface="+mn-cs"/>
                  </a:rPr>
                  <a:t> = 1.2739 + 0.0678</a:t>
                </a:r>
                <a:r>
                  <a:rPr lang="en-US" sz="1200" b="0" i="1" u="none" strike="noStrike" kern="1200" baseline="0" dirty="0" smtClean="0">
                    <a:solidFill>
                      <a:schemeClr val="tx1"/>
                    </a:solidFill>
                    <a:latin typeface="+mn-lt"/>
                    <a:ea typeface="+mn-ea"/>
                    <a:cs typeface="+mn-cs"/>
                  </a:rPr>
                  <a:t>x</a:t>
                </a:r>
                <a:r>
                  <a:rPr lang="en-US" sz="1200" b="0" i="1" u="none" strike="noStrike" kern="1200" baseline="-25000" dirty="0" smtClean="0">
                    <a:solidFill>
                      <a:schemeClr val="tx1"/>
                    </a:solidFill>
                    <a:latin typeface="+mn-lt"/>
                    <a:ea typeface="+mn-ea"/>
                    <a:cs typeface="+mn-cs"/>
                  </a:rPr>
                  <a:t>i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than they do about the horizontal line </a:t>
                </a:r>
                <a:r>
                  <a:rPr lang="en-US" sz="1200" b="0" i="0" u="none" strike="noStrike" kern="1200" baseline="0" dirty="0" smtClean="0">
                    <a:solidFill>
                      <a:schemeClr val="tx1"/>
                    </a:solidFill>
                    <a:latin typeface="Cambria Math"/>
                    <a:ea typeface="+mn-ea"/>
                    <a:cs typeface="+mn-cs"/>
                  </a:rPr>
                  <a:t>𝑦</a:t>
                </a:r>
                <a:r>
                  <a:rPr lang="en-US" sz="1200" b="0" i="0" u="none" strike="noStrike" kern="1200" baseline="0" dirty="0" smtClean="0">
                    <a:solidFill>
                      <a:schemeClr val="tx1"/>
                    </a:solidFill>
                    <a:latin typeface="Cambria Math"/>
                    <a:ea typeface="+mn-ea"/>
                    <a:cs typeface="+mn-cs"/>
                  </a:rPr>
                  <a:t> ̅</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6.7. </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32</a:t>
            </a:fld>
            <a:endParaRPr lang="en-US" dirty="0"/>
          </a:p>
        </p:txBody>
      </p:sp>
    </p:spTree>
    <p:extLst>
      <p:ext uri="{BB962C8B-B14F-4D97-AF65-F5344CB8AC3E}">
        <p14:creationId xmlns:p14="http://schemas.microsoft.com/office/powerpoint/2010/main" val="624511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dirty="0"/>
                  <a:t>In the Butler Trucking Company example,  SSE = 8.0288 and </a:t>
                </a:r>
                <a:r>
                  <a:rPr lang="en-US" baseline="0" dirty="0"/>
                  <a:t> </a:t>
                </a:r>
                <a:r>
                  <a:rPr lang="en-US" dirty="0"/>
                  <a:t>SST = 23.9: </a:t>
                </a:r>
              </a:p>
              <a:p>
                <a:pPr marL="628650" lvl="1" indent="-171450">
                  <a:buFont typeface="Arial" panose="020B0604020202020204" pitchFamily="34" charset="0"/>
                  <a:buChar char="•"/>
                </a:pPr>
                <a:r>
                  <a:rPr lang="en-US" dirty="0"/>
                  <a:t>SSR = SST </a:t>
                </a:r>
                <a14:m>
                  <m:oMath xmlns:m="http://schemas.openxmlformats.org/officeDocument/2006/math">
                    <m:r>
                      <a:rPr lang="en-US" i="1">
                        <a:latin typeface="Cambria Math"/>
                      </a:rPr>
                      <m:t>−</m:t>
                    </m:r>
                  </m:oMath>
                </a14:m>
                <a:r>
                  <a:rPr lang="en-US" dirty="0"/>
                  <a:t> SSE = 23.9 </a:t>
                </a:r>
                <a14:m>
                  <m:oMath xmlns:m="http://schemas.openxmlformats.org/officeDocument/2006/math">
                    <m:r>
                      <a:rPr lang="en-US" i="1">
                        <a:latin typeface="Cambria Math"/>
                      </a:rPr>
                      <m:t>−</m:t>
                    </m:r>
                  </m:oMath>
                </a14:m>
                <a:r>
                  <a:rPr lang="en-US" dirty="0"/>
                  <a:t> 8.0288 = 15.8712</a:t>
                </a:r>
              </a:p>
              <a:p>
                <a:endParaRPr lang="en-US" dirty="0"/>
              </a:p>
            </p:txBody>
          </p:sp>
        </mc:Choice>
        <mc:Fallback xmlns="">
          <p:sp>
            <p:nvSpPr>
              <p:cNvPr id="3" name="Notes Placeholder 2"/>
              <p:cNvSpPr>
                <a:spLocks noGrp="1"/>
              </p:cNvSpPr>
              <p:nvPr>
                <p:ph type="body" idx="1"/>
              </p:nvPr>
            </p:nvSpPr>
            <p:spPr/>
            <p:txBody>
              <a:bodyPr/>
              <a:lstStyle/>
              <a:p>
                <a:pPr marL="171450" indent="-171450">
                  <a:lnSpc>
                    <a:spcPct val="100000"/>
                  </a:lnSpc>
                  <a:buFont typeface="Arial" panose="020B0604020202020204" pitchFamily="34" charset="0"/>
                  <a:buChar char="•"/>
                </a:pPr>
                <a:r>
                  <a:rPr lang="en-US" dirty="0" smtClean="0"/>
                  <a:t>In </a:t>
                </a:r>
                <a:r>
                  <a:rPr lang="en-US" dirty="0"/>
                  <a:t>the Butler Trucking Company example, </a:t>
                </a:r>
                <a:r>
                  <a:rPr lang="en-US" dirty="0" smtClean="0"/>
                  <a:t> SSE = </a:t>
                </a:r>
                <a:r>
                  <a:rPr lang="en-US" dirty="0"/>
                  <a:t>8.0288 and </a:t>
                </a:r>
                <a:r>
                  <a:rPr lang="en-US" baseline="0" dirty="0" smtClean="0"/>
                  <a:t> </a:t>
                </a:r>
                <a:r>
                  <a:rPr lang="en-US" dirty="0" smtClean="0"/>
                  <a:t>SST </a:t>
                </a:r>
                <a:r>
                  <a:rPr lang="en-US" dirty="0" smtClean="0"/>
                  <a:t>= </a:t>
                </a:r>
                <a:r>
                  <a:rPr lang="en-US" dirty="0"/>
                  <a:t>23.9; therefore, </a:t>
                </a:r>
                <a:endParaRPr lang="en-US" dirty="0" smtClean="0"/>
              </a:p>
              <a:p>
                <a:r>
                  <a:rPr lang="en-US" dirty="0" smtClean="0"/>
                  <a:t>	SSR = </a:t>
                </a:r>
                <a:r>
                  <a:rPr lang="en-US" dirty="0"/>
                  <a:t>SST </a:t>
                </a:r>
                <a:r>
                  <a:rPr lang="en-US" i="0">
                    <a:latin typeface="Cambria Math"/>
                  </a:rPr>
                  <a:t>−</a:t>
                </a:r>
                <a:r>
                  <a:rPr lang="en-US" dirty="0"/>
                  <a:t> SSE </a:t>
                </a:r>
                <a:r>
                  <a:rPr lang="en-US" dirty="0" smtClean="0"/>
                  <a:t>= </a:t>
                </a:r>
                <a:r>
                  <a:rPr lang="en-US" dirty="0"/>
                  <a:t>23.9 </a:t>
                </a:r>
                <a:r>
                  <a:rPr lang="en-US" i="0">
                    <a:latin typeface="Cambria Math"/>
                  </a:rPr>
                  <a:t>−</a:t>
                </a:r>
                <a:r>
                  <a:rPr lang="en-US" dirty="0"/>
                  <a:t> 8.0288 </a:t>
                </a:r>
                <a:r>
                  <a:rPr lang="en-US" dirty="0" smtClean="0"/>
                  <a:t>= </a:t>
                </a:r>
                <a:r>
                  <a:rPr lang="en-US" dirty="0"/>
                  <a:t>15.8712</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33</a:t>
            </a:fld>
            <a:endParaRPr lang="en-US" dirty="0"/>
          </a:p>
        </p:txBody>
      </p:sp>
    </p:spTree>
    <p:extLst>
      <p:ext uri="{BB962C8B-B14F-4D97-AF65-F5344CB8AC3E}">
        <p14:creationId xmlns:p14="http://schemas.microsoft.com/office/powerpoint/2010/main" val="2546125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dirty="0"/>
                  <a:t>For the Butler Trucking Company example, the coefficient of determination,</a:t>
                </a:r>
              </a:p>
              <a:p>
                <a:pPr marL="742950" lvl="1" indent="-285750">
                  <a:spcBef>
                    <a:spcPts val="0"/>
                  </a:spcBef>
                  <a:spcAft>
                    <a:spcPts val="0"/>
                  </a:spcAft>
                  <a:buFont typeface="Arial" panose="020B0604020202020204" pitchFamily="34" charset="0"/>
                  <a:buChar char="•"/>
                </a:pPr>
                <a:r>
                  <a:rPr lang="en-US" sz="1400" i="1" dirty="0">
                    <a:latin typeface="Times New Roman" panose="02020603050405020304" pitchFamily="18" charset="0"/>
                    <a:cs typeface="Times New Roman" panose="02020603050405020304" pitchFamily="18" charset="0"/>
                  </a:rPr>
                  <a:t>r</a:t>
                </a:r>
                <a:r>
                  <a:rPr lang="en-US" sz="1400" baseline="30000" dirty="0"/>
                  <a:t>2 </a:t>
                </a:r>
                <a:r>
                  <a:rPr lang="en-US" sz="1400" dirty="0"/>
                  <a:t>= </a:t>
                </a:r>
                <a14:m>
                  <m:oMath xmlns:m="http://schemas.openxmlformats.org/officeDocument/2006/math">
                    <m:f>
                      <m:fPr>
                        <m:ctrlPr>
                          <a:rPr lang="en-US" sz="1400" i="1">
                            <a:latin typeface="Cambria Math" panose="02040503050406030204" pitchFamily="18" charset="0"/>
                          </a:rPr>
                        </m:ctrlPr>
                      </m:fPr>
                      <m:num>
                        <m:r>
                          <a:rPr lang="en-US" sz="1400" i="1">
                            <a:latin typeface="Cambria Math"/>
                          </a:rPr>
                          <m:t>𝑆𝑆𝑅</m:t>
                        </m:r>
                      </m:num>
                      <m:den>
                        <m:r>
                          <a:rPr lang="en-US" sz="1400" i="1">
                            <a:latin typeface="Cambria Math"/>
                          </a:rPr>
                          <m:t>𝑆𝑆𝑇</m:t>
                        </m:r>
                      </m:den>
                    </m:f>
                    <m:r>
                      <a:rPr lang="en-US" sz="1400" i="1">
                        <a:latin typeface="Cambria Math"/>
                      </a:rPr>
                      <m:t> </m:t>
                    </m:r>
                  </m:oMath>
                </a14:m>
                <a:r>
                  <a:rPr lang="en-US" dirty="0"/>
                  <a:t>= </a:t>
                </a:r>
                <a14:m>
                  <m:oMath xmlns:m="http://schemas.openxmlformats.org/officeDocument/2006/math">
                    <m:f>
                      <m:fPr>
                        <m:ctrlPr>
                          <a:rPr lang="en-US" i="1">
                            <a:latin typeface="Cambria Math" panose="02040503050406030204" pitchFamily="18" charset="0"/>
                          </a:rPr>
                        </m:ctrlPr>
                      </m:fPr>
                      <m:num>
                        <m:r>
                          <m:rPr>
                            <m:nor/>
                          </m:rPr>
                          <a:rPr lang="en-US"/>
                          <m:t>15.8712 </m:t>
                        </m:r>
                      </m:num>
                      <m:den>
                        <m:r>
                          <m:rPr>
                            <m:nor/>
                          </m:rPr>
                          <a:rPr lang="en-US" dirty="0"/>
                          <m:t>23.9 </m:t>
                        </m:r>
                      </m:den>
                    </m:f>
                  </m:oMath>
                </a14:m>
                <a:r>
                  <a:rPr lang="en-US" dirty="0"/>
                  <a:t> = 0.6641.</a:t>
                </a:r>
              </a:p>
              <a:p>
                <a:pPr marL="457200" lvl="1" indent="0">
                  <a:spcBef>
                    <a:spcPts val="0"/>
                  </a:spcBef>
                  <a:spcAft>
                    <a:spcPts val="0"/>
                  </a:spcAft>
                  <a:buFont typeface="Arial" panose="020B0604020202020204" pitchFamily="34" charset="0"/>
                  <a:buNone/>
                </a:pPr>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can be concluded that 66.41%</a:t>
                </a:r>
                <a:r>
                  <a:rPr lang="en-US" baseline="0" dirty="0"/>
                  <a:t> </a:t>
                </a:r>
                <a:r>
                  <a:rPr lang="en-US" dirty="0"/>
                  <a:t>of the total sum of squares can be explained by using the estimated regression equation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a:rPr>
                              <m:t>𝑦</m:t>
                            </m:r>
                          </m:e>
                        </m:acc>
                      </m:e>
                      <m:sub>
                        <m:r>
                          <a:rPr lang="en-US" b="0" i="1" smtClean="0">
                            <a:latin typeface="Cambria Math"/>
                          </a:rPr>
                          <m:t>𝑖</m:t>
                        </m:r>
                      </m:sub>
                    </m:sSub>
                  </m:oMath>
                </a14:m>
                <a:r>
                  <a:rPr lang="en-US" dirty="0"/>
                  <a:t> = 1.2739 + 0.0678</a:t>
                </a:r>
                <a:r>
                  <a:rPr lang="en-US" i="1" dirty="0">
                    <a:latin typeface="+mn-lt"/>
                  </a:rPr>
                  <a:t>x</a:t>
                </a:r>
                <a:r>
                  <a:rPr lang="en-US" i="1" baseline="-25000" dirty="0">
                    <a:latin typeface="+mn-lt"/>
                  </a:rPr>
                  <a:t>i</a:t>
                </a:r>
                <a:r>
                  <a:rPr lang="en-US" i="1" dirty="0"/>
                  <a:t> </a:t>
                </a:r>
                <a:r>
                  <a:rPr lang="en-US" dirty="0"/>
                  <a:t>to predict quarterly sales.</a:t>
                </a:r>
              </a:p>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We </a:t>
                </a:r>
                <a:r>
                  <a:rPr lang="en-US" dirty="0"/>
                  <a:t>can conclude that 66.41 </a:t>
                </a:r>
                <a:r>
                  <a:rPr lang="en-US" dirty="0" smtClean="0"/>
                  <a:t>percent of </a:t>
                </a:r>
                <a:r>
                  <a:rPr lang="en-US" dirty="0"/>
                  <a:t>the total sum of squares can be explained by using the estimated regression </a:t>
                </a:r>
                <a:r>
                  <a:rPr lang="en-US" dirty="0" smtClean="0"/>
                  <a:t>equation </a:t>
                </a:r>
                <a:r>
                  <a:rPr lang="en-US" b="0" i="0" smtClean="0">
                    <a:latin typeface="Cambria Math"/>
                  </a:rPr>
                  <a:t>𝑦 ̂_𝑖</a:t>
                </a:r>
                <a:r>
                  <a:rPr lang="en-US" dirty="0" smtClean="0"/>
                  <a:t> = </a:t>
                </a:r>
                <a:r>
                  <a:rPr lang="en-US" dirty="0"/>
                  <a:t>1.2739 </a:t>
                </a:r>
                <a:r>
                  <a:rPr lang="en-US" dirty="0" smtClean="0"/>
                  <a:t>+ 0.0678</a:t>
                </a:r>
                <a:r>
                  <a:rPr lang="en-US" i="1" dirty="0" smtClean="0">
                    <a:latin typeface="+mn-lt"/>
                  </a:rPr>
                  <a:t>x</a:t>
                </a:r>
                <a:r>
                  <a:rPr lang="en-US" i="1" baseline="-25000" dirty="0" smtClean="0">
                    <a:latin typeface="+mn-lt"/>
                  </a:rPr>
                  <a:t>i</a:t>
                </a:r>
                <a:r>
                  <a:rPr lang="en-US" i="1" dirty="0" smtClean="0"/>
                  <a:t> </a:t>
                </a:r>
                <a:r>
                  <a:rPr lang="en-US" dirty="0"/>
                  <a:t>to predict quarterly sales.</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34</a:t>
            </a:fld>
            <a:endParaRPr lang="en-US" dirty="0"/>
          </a:p>
        </p:txBody>
      </p:sp>
    </p:spTree>
    <p:extLst>
      <p:ext uri="{BB962C8B-B14F-4D97-AF65-F5344CB8AC3E}">
        <p14:creationId xmlns:p14="http://schemas.microsoft.com/office/powerpoint/2010/main" val="1325221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We </a:t>
                </a:r>
                <a:r>
                  <a:rPr lang="en-US" dirty="0"/>
                  <a:t>can conclude that 66.41 </a:t>
                </a:r>
                <a:r>
                  <a:rPr lang="en-US" dirty="0" smtClean="0"/>
                  <a:t>percent of </a:t>
                </a:r>
                <a:r>
                  <a:rPr lang="en-US" dirty="0"/>
                  <a:t>the total sum of squares can be explained by using the estimated regression </a:t>
                </a:r>
                <a:r>
                  <a:rPr lang="en-US" dirty="0" smtClean="0"/>
                  <a:t>equation </a:t>
                </a:r>
                <a:r>
                  <a:rPr lang="en-US" b="0" i="0" smtClean="0">
                    <a:latin typeface="Cambria Math"/>
                  </a:rPr>
                  <a:t>𝑦 ̂_𝑖</a:t>
                </a:r>
                <a:r>
                  <a:rPr lang="en-US" dirty="0" smtClean="0"/>
                  <a:t> = </a:t>
                </a:r>
                <a:r>
                  <a:rPr lang="en-US" dirty="0"/>
                  <a:t>1.2739 </a:t>
                </a:r>
                <a:r>
                  <a:rPr lang="en-US" dirty="0" smtClean="0"/>
                  <a:t>+ 0.0678</a:t>
                </a:r>
                <a:r>
                  <a:rPr lang="en-US" i="1" dirty="0" smtClean="0">
                    <a:latin typeface="+mn-lt"/>
                  </a:rPr>
                  <a:t>x</a:t>
                </a:r>
                <a:r>
                  <a:rPr lang="en-US" i="1" baseline="-25000" dirty="0" smtClean="0">
                    <a:latin typeface="+mn-lt"/>
                  </a:rPr>
                  <a:t>i</a:t>
                </a:r>
                <a:r>
                  <a:rPr lang="en-US" i="1" dirty="0" smtClean="0"/>
                  <a:t> </a:t>
                </a:r>
                <a:r>
                  <a:rPr lang="en-US" dirty="0"/>
                  <a:t>to predict quarterly sales.</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35</a:t>
            </a:fld>
            <a:endParaRPr lang="en-US" dirty="0"/>
          </a:p>
        </p:txBody>
      </p:sp>
    </p:spTree>
    <p:extLst>
      <p:ext uri="{BB962C8B-B14F-4D97-AF65-F5344CB8AC3E}">
        <p14:creationId xmlns:p14="http://schemas.microsoft.com/office/powerpoint/2010/main" val="167294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compute the coefficient of determination using the scatter chart in Figure 7.3.</a:t>
            </a:r>
          </a:p>
          <a:p>
            <a:r>
              <a:rPr lang="en-US" sz="1200" b="1" i="0" u="none" strike="noStrike" kern="1200" baseline="0" dirty="0">
                <a:solidFill>
                  <a:schemeClr val="tx1"/>
                </a:solidFill>
                <a:latin typeface="+mn-lt"/>
                <a:ea typeface="+mn-ea"/>
                <a:cs typeface="+mn-cs"/>
              </a:rPr>
              <a:t>	Step 1. </a:t>
            </a:r>
            <a:r>
              <a:rPr lang="en-US" sz="1200" b="0" i="0" u="none" strike="noStrike" kern="1200" baseline="0" dirty="0">
                <a:solidFill>
                  <a:schemeClr val="tx1"/>
                </a:solidFill>
                <a:latin typeface="+mn-lt"/>
                <a:ea typeface="+mn-ea"/>
                <a:cs typeface="+mn-cs"/>
              </a:rPr>
              <a:t>Right-click on any data point in the scatter chart and select </a:t>
            </a:r>
            <a:r>
              <a:rPr lang="en-US" sz="1200" b="1" i="0" u="none" strike="noStrike" kern="1200" baseline="0" dirty="0">
                <a:solidFill>
                  <a:schemeClr val="tx1"/>
                </a:solidFill>
                <a:latin typeface="+mn-lt"/>
                <a:ea typeface="+mn-ea"/>
                <a:cs typeface="+mn-cs"/>
              </a:rPr>
              <a:t>Add Trendline</a:t>
            </a:r>
          </a:p>
          <a:p>
            <a:r>
              <a:rPr lang="en-US" sz="1200" b="1" i="0" u="none" strike="noStrike" kern="1200" baseline="0" dirty="0">
                <a:solidFill>
                  <a:schemeClr val="tx1"/>
                </a:solidFill>
                <a:latin typeface="+mn-lt"/>
                <a:ea typeface="+mn-ea"/>
                <a:cs typeface="+mn-cs"/>
              </a:rPr>
              <a:t>	Step 2. </a:t>
            </a:r>
            <a:r>
              <a:rPr lang="en-US" sz="1200" b="0" i="0" u="none" strike="noStrike" kern="1200" baseline="0" dirty="0">
                <a:solidFill>
                  <a:schemeClr val="tx1"/>
                </a:solidFill>
                <a:latin typeface="+mn-lt"/>
                <a:ea typeface="+mn-ea"/>
                <a:cs typeface="+mn-cs"/>
              </a:rPr>
              <a:t>When the </a:t>
            </a:r>
            <a:r>
              <a:rPr lang="en-US" sz="1200" b="1" i="0" u="none" strike="noStrike" kern="1200" baseline="0" dirty="0">
                <a:solidFill>
                  <a:schemeClr val="tx1"/>
                </a:solidFill>
                <a:latin typeface="+mn-lt"/>
                <a:ea typeface="+mn-ea"/>
                <a:cs typeface="+mn-cs"/>
              </a:rPr>
              <a:t>Format Trendline </a:t>
            </a:r>
            <a:r>
              <a:rPr lang="en-US" sz="1200" b="0" i="0" u="none" strike="noStrike" kern="1200" baseline="0" dirty="0">
                <a:solidFill>
                  <a:schemeClr val="tx1"/>
                </a:solidFill>
                <a:latin typeface="+mn-lt"/>
                <a:ea typeface="+mn-ea"/>
                <a:cs typeface="+mn-cs"/>
              </a:rPr>
              <a:t>task pane appears:</a:t>
            </a:r>
          </a:p>
          <a:p>
            <a:r>
              <a:rPr lang="en-US" sz="1200" b="0" i="0" u="none" strike="noStrike" kern="1200" baseline="0" dirty="0">
                <a:solidFill>
                  <a:schemeClr val="tx1"/>
                </a:solidFill>
                <a:latin typeface="+mn-lt"/>
                <a:ea typeface="+mn-ea"/>
                <a:cs typeface="+mn-cs"/>
              </a:rPr>
              <a:t>		Select </a:t>
            </a:r>
            <a:r>
              <a:rPr lang="en-US" sz="1200" b="1" i="0" u="none" strike="noStrike" kern="1200" baseline="0" dirty="0">
                <a:solidFill>
                  <a:schemeClr val="tx1"/>
                </a:solidFill>
                <a:latin typeface="+mn-lt"/>
                <a:ea typeface="+mn-ea"/>
                <a:cs typeface="+mn-cs"/>
              </a:rPr>
              <a:t>Display R-squared value on chart </a:t>
            </a:r>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Trendline Options </a:t>
            </a:r>
            <a:r>
              <a:rPr lang="en-US" sz="1200" b="0" i="0" u="none" strike="noStrike" kern="1200" baseline="0" dirty="0">
                <a:solidFill>
                  <a:schemeClr val="tx1"/>
                </a:solidFill>
                <a:latin typeface="+mn-lt"/>
                <a:ea typeface="+mn-ea"/>
                <a:cs typeface="+mn-cs"/>
              </a:rPr>
              <a:t>area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7.9 displays the scatter chart, the estimated regression equation, the graph of the estimated regression equation, and the coefficient of determination for the Butler Trucking Company data. We see that </a:t>
            </a:r>
            <a:r>
              <a:rPr lang="en-US" sz="1200" b="0" i="1" u="none" strike="noStrike" kern="1200" baseline="0" dirty="0">
                <a:solidFill>
                  <a:schemeClr val="tx1"/>
                </a:solidFill>
                <a:latin typeface="+mn-lt"/>
                <a:ea typeface="+mn-ea"/>
                <a:cs typeface="+mn-cs"/>
              </a:rPr>
              <a:t>r</a:t>
            </a:r>
            <a:r>
              <a:rPr lang="en-US" sz="1200" b="0" i="0" u="none" strike="noStrike" kern="1200" baseline="30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0.6641.</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36</a:t>
            </a:fld>
            <a:endParaRPr lang="en-US" dirty="0"/>
          </a:p>
        </p:txBody>
      </p:sp>
    </p:spTree>
    <p:extLst>
      <p:ext uri="{BB962C8B-B14F-4D97-AF65-F5344CB8AC3E}">
        <p14:creationId xmlns:p14="http://schemas.microsoft.com/office/powerpoint/2010/main" val="1465340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38</a:t>
            </a:fld>
            <a:endParaRPr lang="en-US" dirty="0"/>
          </a:p>
        </p:txBody>
      </p:sp>
    </p:spTree>
    <p:extLst>
      <p:ext uri="{BB962C8B-B14F-4D97-AF65-F5344CB8AC3E}">
        <p14:creationId xmlns:p14="http://schemas.microsoft.com/office/powerpoint/2010/main" val="36482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estimate the mean or expected value of travel time for a driving assignment of 75 miles, Butler Trucking would substitute the value of 75 for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 equation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a:rPr>
                          <m:t>𝑦</m:t>
                        </m:r>
                      </m:e>
                    </m:acc>
                  </m:oMath>
                </a14:m>
                <a:r>
                  <a:rPr lang="en-US" sz="1200" dirty="0">
                    <a:latin typeface="+mn-lt"/>
                  </a:rPr>
                  <a:t> = </a:t>
                </a:r>
                <a:r>
                  <a:rPr lang="en-US" sz="1200" i="1" dirty="0">
                    <a:latin typeface="+mn-lt"/>
                  </a:rPr>
                  <a:t>b</a:t>
                </a:r>
                <a:r>
                  <a:rPr lang="en-US" sz="1200" baseline="-25000" dirty="0">
                    <a:latin typeface="+mn-lt"/>
                  </a:rPr>
                  <a:t>0 </a:t>
                </a:r>
                <a:r>
                  <a:rPr lang="en-US" sz="1200" dirty="0">
                    <a:latin typeface="+mn-lt"/>
                  </a:rPr>
                  <a:t>+ </a:t>
                </a:r>
                <a:r>
                  <a:rPr lang="en-US" sz="1200" i="1" dirty="0">
                    <a:latin typeface="+mn-lt"/>
                  </a:rPr>
                  <a:t>b</a:t>
                </a:r>
                <a:r>
                  <a:rPr lang="en-US" sz="1200" baseline="-25000" dirty="0">
                    <a:latin typeface="+mn-lt"/>
                  </a:rPr>
                  <a:t>1</a:t>
                </a:r>
                <a:r>
                  <a:rPr lang="en-US" sz="1200" i="1" dirty="0">
                    <a:latin typeface="+mn-lt"/>
                  </a:rPr>
                  <a:t>x</a:t>
                </a:r>
                <a:r>
                  <a:rPr lang="en-US" sz="1200" i="0" dirty="0">
                    <a:latin typeface="+mn-lt"/>
                  </a:rPr>
                  <a:t>.</a:t>
                </a:r>
                <a:endParaRPr lang="en-US" i="0"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To estimate the mean or expected value of travel time for a driving assignment of 75 miles, Butler trucking would substitute the value of 75 for </a:t>
                </a:r>
                <a:r>
                  <a:rPr lang="en-US" sz="1200" b="0" i="1" u="none" strike="noStrike" kern="1200" baseline="0" dirty="0" smtClean="0">
                    <a:solidFill>
                      <a:schemeClr val="tx1"/>
                    </a:solidFill>
                    <a:latin typeface="+mn-lt"/>
                    <a:ea typeface="+mn-ea"/>
                    <a:cs typeface="+mn-cs"/>
                  </a:rPr>
                  <a:t>x </a:t>
                </a:r>
                <a:r>
                  <a:rPr lang="en-US" sz="1200" b="0" i="0" u="none" strike="noStrike" kern="1200" baseline="0" dirty="0" smtClean="0">
                    <a:solidFill>
                      <a:schemeClr val="tx1"/>
                    </a:solidFill>
                    <a:latin typeface="+mn-lt"/>
                    <a:ea typeface="+mn-ea"/>
                    <a:cs typeface="+mn-cs"/>
                  </a:rPr>
                  <a:t>in equation </a:t>
                </a:r>
                <a:r>
                  <a:rPr lang="en-US" sz="1200" b="0" i="0" smtClean="0">
                    <a:latin typeface="Cambria Math"/>
                  </a:rPr>
                  <a:t>𝑦</a:t>
                </a:r>
                <a:r>
                  <a:rPr lang="en-US" sz="1200" b="0" i="0" smtClean="0">
                    <a:latin typeface="Cambria Math"/>
                  </a:rPr>
                  <a:t> ̂</a:t>
                </a:r>
                <a:r>
                  <a:rPr lang="en-US" sz="1200" dirty="0" smtClean="0">
                    <a:latin typeface="+mn-lt"/>
                  </a:rPr>
                  <a:t> = </a:t>
                </a:r>
                <a:r>
                  <a:rPr lang="en-US" sz="1200" i="0" dirty="0" smtClean="0">
                    <a:latin typeface="Cambria Math"/>
                  </a:rPr>
                  <a:t>𝑏</a:t>
                </a:r>
                <a:r>
                  <a:rPr lang="en-US" sz="1200" i="0" baseline="-25000" dirty="0" smtClean="0">
                    <a:latin typeface="Cambria Math"/>
                  </a:rPr>
                  <a:t>0 </a:t>
                </a:r>
                <a:r>
                  <a:rPr lang="en-US" sz="1200" i="0" dirty="0">
                    <a:latin typeface="Cambria Math"/>
                  </a:rPr>
                  <a:t>+ </a:t>
                </a:r>
                <a:r>
                  <a:rPr lang="en-US" sz="1200" i="0" dirty="0" smtClean="0">
                    <a:latin typeface="Cambria Math"/>
                  </a:rPr>
                  <a:t>𝑏</a:t>
                </a:r>
                <a:r>
                  <a:rPr lang="en-US" sz="1200" i="0" baseline="-25000" dirty="0" smtClean="0">
                    <a:latin typeface="Cambria Math"/>
                  </a:rPr>
                  <a:t>1</a:t>
                </a:r>
                <a:r>
                  <a:rPr lang="en-US" sz="1200" i="0" dirty="0" smtClean="0">
                    <a:latin typeface="Cambria Math"/>
                  </a:rPr>
                  <a:t>𝑥</a:t>
                </a:r>
                <a:r>
                  <a:rPr lang="en-US" sz="1200" dirty="0" smtClean="0">
                    <a:latin typeface="+mn-lt"/>
                  </a:rPr>
                  <a:t>.</a:t>
                </a:r>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7</a:t>
            </a:fld>
            <a:endParaRPr lang="en-US" dirty="0"/>
          </a:p>
        </p:txBody>
      </p:sp>
    </p:spTree>
    <p:extLst>
      <p:ext uri="{BB962C8B-B14F-4D97-AF65-F5344CB8AC3E}">
        <p14:creationId xmlns:p14="http://schemas.microsoft.com/office/powerpoint/2010/main" val="624259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39</a:t>
            </a:fld>
            <a:endParaRPr lang="en-US" dirty="0"/>
          </a:p>
        </p:txBody>
      </p:sp>
    </p:spTree>
    <p:extLst>
      <p:ext uri="{BB962C8B-B14F-4D97-AF65-F5344CB8AC3E}">
        <p14:creationId xmlns:p14="http://schemas.microsoft.com/office/powerpoint/2010/main" val="413997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40</a:t>
            </a:fld>
            <a:endParaRPr lang="en-US" dirty="0"/>
          </a:p>
        </p:txBody>
      </p:sp>
    </p:spTree>
    <p:extLst>
      <p:ext uri="{BB962C8B-B14F-4D97-AF65-F5344CB8AC3E}">
        <p14:creationId xmlns:p14="http://schemas.microsoft.com/office/powerpoint/2010/main" val="1675057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41</a:t>
            </a:fld>
            <a:endParaRPr lang="en-US" dirty="0"/>
          </a:p>
        </p:txBody>
      </p:sp>
    </p:spTree>
    <p:extLst>
      <p:ext uri="{BB962C8B-B14F-4D97-AF65-F5344CB8AC3E}">
        <p14:creationId xmlns:p14="http://schemas.microsoft.com/office/powerpoint/2010/main" val="2493201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estimation process for multiple regression is shown in Figure 7.10.</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estimated values of the dependent variable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are computed by substituting values of the independent variables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 . ,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q</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into the estimated multiple regression equation.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Computer software packages can be used to obtain the estimated regression equation and determine the regression coefficients </a:t>
            </a:r>
            <a:r>
              <a:rPr lang="en-US" i="1" dirty="0">
                <a:latin typeface="+mn-lt"/>
              </a:rPr>
              <a:t>b</a:t>
            </a:r>
            <a:r>
              <a:rPr lang="en-US" baseline="-25000" dirty="0"/>
              <a:t>0</a:t>
            </a:r>
            <a:r>
              <a:rPr lang="en-US" dirty="0"/>
              <a:t>, </a:t>
            </a:r>
            <a:r>
              <a:rPr lang="en-US" i="1" dirty="0">
                <a:latin typeface="+mn-lt"/>
              </a:rPr>
              <a:t>b</a:t>
            </a:r>
            <a:r>
              <a:rPr lang="en-US" baseline="-25000" dirty="0"/>
              <a:t>1</a:t>
            </a:r>
            <a:r>
              <a:rPr lang="en-US" dirty="0"/>
              <a:t>, </a:t>
            </a:r>
            <a:r>
              <a:rPr lang="en-US" i="1" dirty="0">
                <a:latin typeface="+mn-lt"/>
              </a:rPr>
              <a:t>b</a:t>
            </a:r>
            <a:r>
              <a:rPr lang="en-US" baseline="-25000" dirty="0"/>
              <a:t>2</a:t>
            </a:r>
            <a:r>
              <a:rPr lang="en-US" dirty="0"/>
              <a:t>, . . . , </a:t>
            </a:r>
            <a:r>
              <a:rPr lang="en-US" i="1" dirty="0">
                <a:latin typeface="+mn-lt"/>
              </a:rPr>
              <a:t>b</a:t>
            </a:r>
            <a:r>
              <a:rPr lang="en-US" i="1" baseline="-25000" dirty="0">
                <a:latin typeface="+mn-lt"/>
              </a:rPr>
              <a:t>q</a:t>
            </a:r>
            <a:r>
              <a:rPr lang="en-US" i="1" baseline="0" dirty="0">
                <a:latin typeface="+mn-lt"/>
              </a:rPr>
              <a:t>.</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42</a:t>
            </a:fld>
            <a:endParaRPr lang="en-US" dirty="0"/>
          </a:p>
        </p:txBody>
      </p:sp>
    </p:spTree>
    <p:extLst>
      <p:ext uri="{BB962C8B-B14F-4D97-AF65-F5344CB8AC3E}">
        <p14:creationId xmlns:p14="http://schemas.microsoft.com/office/powerpoint/2010/main" val="3996584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43</a:t>
            </a:fld>
            <a:endParaRPr lang="en-US" dirty="0"/>
          </a:p>
        </p:txBody>
      </p:sp>
    </p:spTree>
    <p:extLst>
      <p:ext uri="{BB962C8B-B14F-4D97-AF65-F5344CB8AC3E}">
        <p14:creationId xmlns:p14="http://schemas.microsoft.com/office/powerpoint/2010/main" val="3287304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44</a:t>
            </a:fld>
            <a:endParaRPr lang="en-US" dirty="0"/>
          </a:p>
        </p:txBody>
      </p:sp>
    </p:spTree>
    <p:extLst>
      <p:ext uri="{BB962C8B-B14F-4D97-AF65-F5344CB8AC3E}">
        <p14:creationId xmlns:p14="http://schemas.microsoft.com/office/powerpoint/2010/main" val="269591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following steps describe how to use Excel’s Regression tool to compute the estimated regression equation using the data in the worksheet.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Copy the data values</a:t>
            </a:r>
            <a:r>
              <a:rPr lang="en-US" b="0" baseline="0" dirty="0"/>
              <a:t> from the file </a:t>
            </a:r>
            <a:r>
              <a:rPr lang="en-US" sz="1200" b="0" i="1" u="none" strike="noStrike" kern="1200" baseline="0" dirty="0">
                <a:solidFill>
                  <a:schemeClr val="tx1"/>
                </a:solidFill>
                <a:latin typeface="+mn-lt"/>
                <a:ea typeface="+mn-ea"/>
                <a:cs typeface="+mn-cs"/>
              </a:rPr>
              <a:t>ButlerWithDeliveries</a:t>
            </a:r>
            <a:r>
              <a:rPr lang="en-US" sz="1200" b="0" i="0" u="none" strike="noStrike" kern="1200" baseline="0" dirty="0">
                <a:solidFill>
                  <a:schemeClr val="tx1"/>
                </a:solidFill>
                <a:latin typeface="+mn-lt"/>
                <a:ea typeface="+mn-ea"/>
                <a:cs typeface="+mn-cs"/>
              </a:rPr>
              <a:t> into an Excel worksheet</a:t>
            </a:r>
            <a:r>
              <a:rPr lang="en-US" b="0" dirty="0"/>
              <a:t> from columns A through</a:t>
            </a:r>
            <a:r>
              <a:rPr lang="en-US" b="0" baseline="0" dirty="0"/>
              <a:t> D and rows 1 through 301.</a:t>
            </a:r>
            <a:endParaRPr lang="en-US" b="0" dirty="0"/>
          </a:p>
          <a:p>
            <a:pPr marL="914400" lvl="2" indent="0">
              <a:buFont typeface="Arial" panose="020B0604020202020204" pitchFamily="34" charset="0"/>
              <a:buNone/>
            </a:pPr>
            <a:r>
              <a:rPr lang="en-US" b="1" dirty="0"/>
              <a:t>Step 1.</a:t>
            </a:r>
            <a:r>
              <a:rPr lang="en-US" b="0" dirty="0"/>
              <a:t> </a:t>
            </a:r>
            <a:r>
              <a:rPr lang="en-US" dirty="0"/>
              <a:t>Click the </a:t>
            </a:r>
            <a:r>
              <a:rPr lang="en-US" b="1" dirty="0"/>
              <a:t>DATA </a:t>
            </a:r>
            <a:r>
              <a:rPr lang="en-US" dirty="0"/>
              <a:t>tab in the Ribbon</a:t>
            </a:r>
          </a:p>
          <a:p>
            <a:r>
              <a:rPr lang="en-US" b="1" dirty="0"/>
              <a:t>	Step 2. </a:t>
            </a:r>
            <a:r>
              <a:rPr lang="en-US" dirty="0"/>
              <a:t>Click </a:t>
            </a:r>
            <a:r>
              <a:rPr lang="en-US" b="1" dirty="0"/>
              <a:t>Data Analysis </a:t>
            </a:r>
            <a:r>
              <a:rPr lang="en-US" dirty="0"/>
              <a:t>in the </a:t>
            </a:r>
            <a:r>
              <a:rPr lang="en-US" b="1" dirty="0"/>
              <a:t>Analysis </a:t>
            </a:r>
            <a:r>
              <a:rPr lang="en-US" dirty="0"/>
              <a:t>group</a:t>
            </a:r>
          </a:p>
          <a:p>
            <a:r>
              <a:rPr lang="en-US" b="1" dirty="0"/>
              <a:t>	Step 3. </a:t>
            </a:r>
            <a:r>
              <a:rPr lang="en-US" dirty="0"/>
              <a:t>Select </a:t>
            </a:r>
            <a:r>
              <a:rPr lang="en-US" b="1" dirty="0"/>
              <a:t>Regression </a:t>
            </a:r>
            <a:r>
              <a:rPr lang="en-US" dirty="0"/>
              <a:t>from the list of </a:t>
            </a:r>
            <a:r>
              <a:rPr lang="en-US" b="1" dirty="0"/>
              <a:t>Analysis Tools </a:t>
            </a:r>
            <a:r>
              <a:rPr lang="en-US" dirty="0"/>
              <a:t>in the </a:t>
            </a:r>
            <a:r>
              <a:rPr lang="en-US" b="1" dirty="0"/>
              <a:t>Data Analysis </a:t>
            </a:r>
            <a:r>
              <a:rPr lang="en-US" dirty="0"/>
              <a:t>tools</a:t>
            </a:r>
            <a:r>
              <a:rPr lang="en-US" baseline="0" dirty="0"/>
              <a:t> </a:t>
            </a:r>
            <a:r>
              <a:rPr lang="en-US" dirty="0"/>
              <a:t>box (shown in Figure 7.11) and click </a:t>
            </a:r>
            <a:r>
              <a:rPr lang="en-US" b="1" dirty="0"/>
              <a:t>OK</a:t>
            </a:r>
          </a:p>
          <a:p>
            <a:r>
              <a:rPr lang="en-US" b="1" dirty="0"/>
              <a:t>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45</a:t>
            </a:fld>
            <a:endParaRPr lang="en-US" dirty="0"/>
          </a:p>
        </p:txBody>
      </p:sp>
    </p:spTree>
    <p:extLst>
      <p:ext uri="{BB962C8B-B14F-4D97-AF65-F5344CB8AC3E}">
        <p14:creationId xmlns:p14="http://schemas.microsoft.com/office/powerpoint/2010/main" val="347387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4. </a:t>
            </a:r>
            <a:r>
              <a:rPr lang="en-US" dirty="0"/>
              <a:t>When the </a:t>
            </a:r>
            <a:r>
              <a:rPr lang="en-US" b="1" dirty="0"/>
              <a:t>Regression </a:t>
            </a:r>
            <a:r>
              <a:rPr lang="en-US" dirty="0"/>
              <a:t>dialog box appears (as shown in Figure 7.12):</a:t>
            </a:r>
          </a:p>
          <a:p>
            <a:r>
              <a:rPr lang="en-US" dirty="0"/>
              <a:t>		1. Enter </a:t>
            </a:r>
            <a:r>
              <a:rPr lang="en-US" i="1" dirty="0"/>
              <a:t>D1:D301 </a:t>
            </a:r>
            <a:r>
              <a:rPr lang="en-US" dirty="0"/>
              <a:t>in the </a:t>
            </a:r>
            <a:r>
              <a:rPr lang="en-US" b="1" dirty="0"/>
              <a:t>Input Y Range: </a:t>
            </a:r>
            <a:r>
              <a:rPr lang="en-US" dirty="0"/>
              <a:t>box</a:t>
            </a:r>
          </a:p>
          <a:p>
            <a:r>
              <a:rPr lang="en-US" dirty="0"/>
              <a:t>		2. Enter </a:t>
            </a:r>
            <a:r>
              <a:rPr lang="en-US" i="1" dirty="0"/>
              <a:t>B1:C301 </a:t>
            </a:r>
            <a:r>
              <a:rPr lang="en-US" dirty="0"/>
              <a:t>in the </a:t>
            </a:r>
            <a:r>
              <a:rPr lang="en-US" b="1" dirty="0"/>
              <a:t>Input X Range: </a:t>
            </a:r>
            <a:r>
              <a:rPr lang="en-US" dirty="0"/>
              <a:t>box</a:t>
            </a:r>
          </a:p>
          <a:p>
            <a:r>
              <a:rPr lang="en-US" dirty="0"/>
              <a:t>		3. Select </a:t>
            </a:r>
            <a:r>
              <a:rPr lang="en-US" b="1" dirty="0"/>
              <a:t>Labels</a:t>
            </a:r>
          </a:p>
          <a:p>
            <a:pPr marL="2457450" lvl="5" indent="-171450">
              <a:buFont typeface="Arial" panose="020B0604020202020204" pitchFamily="34" charset="0"/>
              <a:buChar char="•"/>
            </a:pPr>
            <a:r>
              <a:rPr lang="en-US" dirty="0"/>
              <a:t>Selecting </a:t>
            </a:r>
            <a:r>
              <a:rPr lang="en-US" b="1" dirty="0"/>
              <a:t>Labels </a:t>
            </a:r>
            <a:r>
              <a:rPr lang="en-US" dirty="0"/>
              <a:t>tells Excel to use the names you have given to your variables in row 1</a:t>
            </a:r>
            <a:r>
              <a:rPr lang="en-US" baseline="0" dirty="0"/>
              <a:t> </a:t>
            </a:r>
            <a:r>
              <a:rPr lang="en-US" dirty="0"/>
              <a:t>when displaying the regression model output.</a:t>
            </a:r>
          </a:p>
          <a:p>
            <a:r>
              <a:rPr lang="en-US" dirty="0"/>
              <a:t>		4. Select </a:t>
            </a:r>
            <a:r>
              <a:rPr lang="en-US" b="1" dirty="0"/>
              <a:t>Confidence Level:</a:t>
            </a:r>
          </a:p>
          <a:p>
            <a:r>
              <a:rPr lang="en-US" dirty="0"/>
              <a:t>		5. Enter </a:t>
            </a:r>
            <a:r>
              <a:rPr lang="en-US" i="1" dirty="0"/>
              <a:t>99 </a:t>
            </a:r>
            <a:r>
              <a:rPr lang="en-US" dirty="0"/>
              <a:t>in the </a:t>
            </a:r>
            <a:r>
              <a:rPr lang="en-US" b="1" dirty="0"/>
              <a:t>Confidence Level: </a:t>
            </a:r>
            <a:r>
              <a:rPr lang="en-US" dirty="0"/>
              <a:t>box</a:t>
            </a:r>
          </a:p>
          <a:p>
            <a:r>
              <a:rPr lang="en-US" dirty="0"/>
              <a:t>		6. Select </a:t>
            </a:r>
            <a:r>
              <a:rPr lang="en-US" b="1" dirty="0"/>
              <a:t>New Worksheet Ply:</a:t>
            </a:r>
          </a:p>
          <a:p>
            <a:r>
              <a:rPr lang="en-US" dirty="0"/>
              <a:t>		7. Click </a:t>
            </a:r>
            <a:r>
              <a:rPr lang="en-US" b="1" dirty="0"/>
              <a:t>OK</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46</a:t>
            </a:fld>
            <a:endParaRPr lang="en-US" dirty="0"/>
          </a:p>
        </p:txBody>
      </p:sp>
    </p:spTree>
    <p:extLst>
      <p:ext uri="{BB962C8B-B14F-4D97-AF65-F5344CB8AC3E}">
        <p14:creationId xmlns:p14="http://schemas.microsoft.com/office/powerpoint/2010/main" val="3516915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the Excel output shown in Figure 7.13, the label for the independent variable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is Miles (see cell A18), and the label for the independent variable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is Deliveries (see cell A19). </a:t>
                </a:r>
              </a:p>
              <a:p>
                <a:pPr marL="171450" indent="-171450">
                  <a:buFont typeface="Arial" panose="020B0604020202020204" pitchFamily="34" charset="0"/>
                  <a:buChar char="•"/>
                </a:pPr>
                <a:r>
                  <a:rPr lang="en-US" dirty="0"/>
                  <a:t>Estimated regression equation:</a:t>
                </a:r>
              </a:p>
              <a:p>
                <a:pPr>
                  <a:spcBef>
                    <a:spcPts val="0"/>
                  </a:spcBef>
                  <a:spcAft>
                    <a:spcPts val="0"/>
                  </a:spcAft>
                </a:pPr>
                <a:r>
                  <a:rPr lang="es-ES" dirty="0"/>
                  <a:t>		</a:t>
                </a:r>
                <a14:m>
                  <m:oMath xmlns:m="http://schemas.openxmlformats.org/officeDocument/2006/math">
                    <m:acc>
                      <m:accPr>
                        <m:chr m:val="̂"/>
                        <m:ctrlPr>
                          <a:rPr lang="es-ES" i="1" dirty="0">
                            <a:latin typeface="Cambria Math" panose="02040503050406030204" pitchFamily="18" charset="0"/>
                          </a:rPr>
                        </m:ctrlPr>
                      </m:accPr>
                      <m:e>
                        <m:r>
                          <a:rPr lang="es-ES" i="1" dirty="0">
                            <a:latin typeface="Cambria Math"/>
                          </a:rPr>
                          <m:t>𝑦</m:t>
                        </m:r>
                      </m:e>
                    </m:acc>
                  </m:oMath>
                </a14:m>
                <a:r>
                  <a:rPr lang="es-ES" i="1" dirty="0"/>
                  <a:t> </a:t>
                </a:r>
                <a:r>
                  <a:rPr lang="es-ES" dirty="0"/>
                  <a:t>= 0.1273 + 0.0672</a:t>
                </a:r>
                <a:r>
                  <a:rPr lang="es-ES" i="1" dirty="0">
                    <a:latin typeface="+mn-lt"/>
                  </a:rPr>
                  <a:t>x</a:t>
                </a:r>
                <a:r>
                  <a:rPr lang="es-ES" baseline="-25000" dirty="0"/>
                  <a:t>1</a:t>
                </a:r>
                <a:r>
                  <a:rPr lang="es-ES" dirty="0"/>
                  <a:t> + 0.6900</a:t>
                </a:r>
                <a:r>
                  <a:rPr lang="es-ES" i="1" dirty="0">
                    <a:latin typeface="+mn-lt"/>
                  </a:rPr>
                  <a:t>x</a:t>
                </a:r>
                <a:r>
                  <a:rPr lang="es-ES" baseline="-25000" dirty="0"/>
                  <a:t>2</a:t>
                </a:r>
              </a:p>
              <a:p>
                <a:pPr marL="171450" indent="-171450">
                  <a:spcBef>
                    <a:spcPts val="0"/>
                  </a:spcBef>
                  <a:spcAft>
                    <a:spcPts val="0"/>
                  </a:spcAft>
                  <a:buFont typeface="Arial" panose="020B0604020202020204" pitchFamily="34" charset="0"/>
                  <a:buChar char="•"/>
                </a:pPr>
                <a:r>
                  <a:rPr lang="en-US" dirty="0"/>
                  <a:t>Interpretation:</a:t>
                </a:r>
              </a:p>
              <a:p>
                <a:pPr marL="800100" lvl="1" indent="-342900">
                  <a:lnSpc>
                    <a:spcPct val="100000"/>
                  </a:lnSpc>
                  <a:buFont typeface="Arial" panose="020B0604020202020204" pitchFamily="34" charset="0"/>
                  <a:buChar char="•"/>
                </a:pPr>
                <a:r>
                  <a:rPr lang="en-US" sz="1200" dirty="0"/>
                  <a:t>For a fixed number of deliveries, we estimate that the mean travel time will increase by 0.0672 hours when the distance traveled increases by 1 mile.</a:t>
                </a:r>
              </a:p>
              <a:p>
                <a:pPr marL="800100" lvl="1" indent="-342900">
                  <a:lnSpc>
                    <a:spcPct val="100000"/>
                  </a:lnSpc>
                  <a:buFont typeface="Arial" panose="020B0604020202020204" pitchFamily="34" charset="0"/>
                  <a:buChar char="•"/>
                </a:pPr>
                <a:r>
                  <a:rPr lang="en-US" sz="1200" dirty="0"/>
                  <a:t>For a fixed distance traveled, we estimate that the mean travel time will increase by 0.69 hours when the number of deliveries increases by 1 delivery.</a:t>
                </a:r>
              </a:p>
              <a:p>
                <a:pPr marL="171450" indent="-171450">
                  <a:buFont typeface="Arial" panose="020B0604020202020204" pitchFamily="34" charset="0"/>
                  <a:buChar char="•"/>
                </a:pPr>
                <a:r>
                  <a:rPr lang="en-US" dirty="0"/>
                  <a:t>Multiple coefficient of determination, </a:t>
                </a:r>
                <a:r>
                  <a:rPr lang="en-US" i="1" dirty="0"/>
                  <a:t>R</a:t>
                </a:r>
                <a:r>
                  <a:rPr lang="en-US" baseline="30000" dirty="0"/>
                  <a:t>2</a:t>
                </a:r>
                <a:r>
                  <a:rPr lang="en-US" dirty="0"/>
                  <a:t> = 0.8173.</a:t>
                </a:r>
              </a:p>
              <a:p>
                <a:pPr marL="628650" lvl="1" indent="-171450">
                  <a:buFont typeface="Arial" panose="020B0604020202020204" pitchFamily="34" charset="0"/>
                  <a:buChar char="•"/>
                </a:pPr>
                <a:r>
                  <a:rPr lang="en-US" u="none" dirty="0"/>
                  <a:t>Interpretation</a:t>
                </a:r>
                <a:r>
                  <a:rPr lang="en-US" dirty="0"/>
                  <a:t>:</a:t>
                </a:r>
                <a:r>
                  <a:rPr lang="en-US" u="none" dirty="0"/>
                  <a:t> </a:t>
                </a:r>
                <a:r>
                  <a:rPr lang="en-US" dirty="0"/>
                  <a:t>81.73% of the variability in sample values of the dependent variable, travel time, is explained by the independent variables, number of deliveries and distance traveled.</a:t>
                </a:r>
              </a:p>
              <a:p>
                <a:pPr marL="342900" indent="-342900">
                  <a:lnSpc>
                    <a:spcPct val="100000"/>
                  </a:lnSpc>
                  <a:buFont typeface="Arial" panose="020B0604020202020204" pitchFamily="34" charset="0"/>
                  <a:buChar char="•"/>
                </a:pPr>
                <a:endParaRPr lang="en-US" sz="1200" dirty="0"/>
              </a:p>
              <a:p>
                <a:pPr marL="171450"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the Excel output shown in Figure 4.13, the label for the independent variable </a:t>
                </a:r>
                <a:r>
                  <a:rPr lang="en-US" sz="1200" b="0" i="1" u="none" strike="noStrike" kern="1200" baseline="0" dirty="0" smtClean="0">
                    <a:solidFill>
                      <a:schemeClr val="tx1"/>
                    </a:solidFill>
                    <a:latin typeface="+mn-lt"/>
                    <a:ea typeface="+mn-ea"/>
                    <a:cs typeface="+mn-cs"/>
                  </a:rPr>
                  <a:t>x</a:t>
                </a:r>
                <a:r>
                  <a:rPr lang="en-US" sz="1200" b="0" i="0" u="none" strike="noStrike" kern="1200" baseline="-2500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is Miles (see cell A18), and the label for the independent variable </a:t>
                </a:r>
                <a:r>
                  <a:rPr lang="en-US" sz="1200" b="0" i="1" u="none" strike="noStrike" kern="1200" baseline="0" dirty="0" smtClean="0">
                    <a:solidFill>
                      <a:schemeClr val="tx1"/>
                    </a:solidFill>
                    <a:latin typeface="+mn-lt"/>
                    <a:ea typeface="+mn-ea"/>
                    <a:cs typeface="+mn-cs"/>
                  </a:rPr>
                  <a:t>x</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is </a:t>
                </a:r>
                <a:r>
                  <a:rPr lang="en-US" sz="1200" b="0" i="0" u="none" strike="noStrike" kern="1200" baseline="0" dirty="0" smtClean="0">
                    <a:solidFill>
                      <a:schemeClr val="tx1"/>
                    </a:solidFill>
                    <a:latin typeface="+mn-lt"/>
                    <a:ea typeface="+mn-ea"/>
                    <a:cs typeface="+mn-cs"/>
                  </a:rPr>
                  <a:t>Deliveries </a:t>
                </a:r>
                <a:r>
                  <a:rPr lang="en-US" sz="1200" b="0" i="0" u="none" strike="noStrike" kern="1200" baseline="0" dirty="0" smtClean="0">
                    <a:solidFill>
                      <a:schemeClr val="tx1"/>
                    </a:solidFill>
                    <a:latin typeface="+mn-lt"/>
                    <a:ea typeface="+mn-ea"/>
                    <a:cs typeface="+mn-cs"/>
                  </a:rPr>
                  <a:t>(see cell A19). </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The estimated regression equation is</a:t>
                </a:r>
              </a:p>
              <a:p>
                <a:pPr>
                  <a:spcBef>
                    <a:spcPts val="0"/>
                  </a:spcBef>
                  <a:spcAft>
                    <a:spcPts val="0"/>
                  </a:spcAft>
                </a:pPr>
                <a:r>
                  <a:rPr lang="es-ES" dirty="0" smtClean="0"/>
                  <a:t>		</a:t>
                </a:r>
                <a:r>
                  <a:rPr lang="es-ES" i="0" dirty="0">
                    <a:latin typeface="Cambria Math"/>
                  </a:rPr>
                  <a:t>𝑦 ̂</a:t>
                </a:r>
                <a:r>
                  <a:rPr lang="es-ES" i="1" dirty="0"/>
                  <a:t> </a:t>
                </a:r>
                <a:r>
                  <a:rPr lang="es-ES" dirty="0" smtClean="0"/>
                  <a:t>= </a:t>
                </a:r>
                <a:r>
                  <a:rPr lang="es-ES" dirty="0"/>
                  <a:t>0.1273 </a:t>
                </a:r>
                <a:r>
                  <a:rPr lang="es-ES" dirty="0" smtClean="0"/>
                  <a:t>+ </a:t>
                </a:r>
                <a:r>
                  <a:rPr lang="es-ES" dirty="0"/>
                  <a:t>0.0672</a:t>
                </a:r>
                <a:r>
                  <a:rPr lang="es-ES" i="1" dirty="0">
                    <a:latin typeface="+mn-lt"/>
                  </a:rPr>
                  <a:t>x</a:t>
                </a:r>
                <a:r>
                  <a:rPr lang="es-ES" baseline="-25000" dirty="0"/>
                  <a:t>1</a:t>
                </a:r>
                <a:r>
                  <a:rPr lang="es-ES" dirty="0"/>
                  <a:t> </a:t>
                </a:r>
                <a:r>
                  <a:rPr lang="es-ES" dirty="0" smtClean="0"/>
                  <a:t>+ </a:t>
                </a:r>
                <a:r>
                  <a:rPr lang="es-ES" dirty="0"/>
                  <a:t>0.6900</a:t>
                </a:r>
                <a:r>
                  <a:rPr lang="es-ES" i="1" dirty="0">
                    <a:latin typeface="+mn-lt"/>
                  </a:rPr>
                  <a:t>x</a:t>
                </a:r>
                <a:r>
                  <a:rPr lang="es-ES" baseline="-25000" dirty="0"/>
                  <a:t>2</a:t>
                </a:r>
              </a:p>
              <a:p>
                <a:pPr>
                  <a:spcBef>
                    <a:spcPts val="0"/>
                  </a:spcBef>
                  <a:spcAft>
                    <a:spcPts val="0"/>
                  </a:spcAft>
                </a:pPr>
                <a:r>
                  <a:rPr lang="en-US" dirty="0" smtClean="0"/>
                  <a:t>Interpretation:</a:t>
                </a:r>
              </a:p>
              <a:p>
                <a:pPr marL="342900" indent="-342900">
                  <a:lnSpc>
                    <a:spcPct val="100000"/>
                  </a:lnSpc>
                  <a:buFont typeface="Arial" panose="020B0604020202020204" pitchFamily="34" charset="0"/>
                  <a:buChar char="•"/>
                </a:pPr>
                <a:r>
                  <a:rPr lang="en-US" sz="1200" dirty="0" smtClean="0"/>
                  <a:t>For </a:t>
                </a:r>
                <a:r>
                  <a:rPr lang="en-US" sz="1200" dirty="0"/>
                  <a:t>a fixed number of deliveries, we estimate that the mean travel time will </a:t>
                </a:r>
                <a:r>
                  <a:rPr lang="en-US" sz="1200" dirty="0" smtClean="0"/>
                  <a:t>increase by </a:t>
                </a:r>
                <a:r>
                  <a:rPr lang="en-US" sz="1200" dirty="0"/>
                  <a:t>0.0672 hours when the distance traveled increases by 1 mile.</a:t>
                </a:r>
              </a:p>
              <a:p>
                <a:pPr marL="342900" indent="-342900">
                  <a:lnSpc>
                    <a:spcPct val="100000"/>
                  </a:lnSpc>
                  <a:buFont typeface="Arial" panose="020B0604020202020204" pitchFamily="34" charset="0"/>
                  <a:buChar char="•"/>
                </a:pPr>
                <a:r>
                  <a:rPr lang="en-US" sz="1200" dirty="0" smtClean="0"/>
                  <a:t>For </a:t>
                </a:r>
                <a:r>
                  <a:rPr lang="en-US" sz="1200" dirty="0"/>
                  <a:t>a fixed distance traveled, we estimate that the mean travel time will increase </a:t>
                </a:r>
                <a:r>
                  <a:rPr lang="en-US" sz="1200" dirty="0" smtClean="0"/>
                  <a:t>by 0.69 </a:t>
                </a:r>
                <a:r>
                  <a:rPr lang="en-US" sz="1200" dirty="0"/>
                  <a:t>hours when the number of deliveries increases by 1 delivery</a:t>
                </a:r>
                <a:r>
                  <a:rPr lang="en-US" sz="1200" dirty="0" smtClean="0"/>
                  <a:t>.</a:t>
                </a:r>
              </a:p>
              <a:p>
                <a:pPr marL="342900" indent="-342900">
                  <a:lnSpc>
                    <a:spcPct val="100000"/>
                  </a:lnSpc>
                  <a:buFont typeface="Arial" panose="020B0604020202020204" pitchFamily="34" charset="0"/>
                  <a:buChar char="•"/>
                </a:pPr>
                <a:endParaRPr lang="en-US" sz="1200" dirty="0" smtClean="0"/>
              </a:p>
              <a:p>
                <a:r>
                  <a:rPr lang="en-US" dirty="0" smtClean="0"/>
                  <a:t>Multiple coefficient of determination of </a:t>
                </a:r>
                <a:r>
                  <a:rPr lang="en-US" i="1" dirty="0" smtClean="0"/>
                  <a:t>R</a:t>
                </a:r>
                <a:r>
                  <a:rPr lang="en-US" baseline="30000" dirty="0" smtClean="0"/>
                  <a:t>2</a:t>
                </a:r>
                <a:r>
                  <a:rPr lang="en-US" dirty="0" smtClean="0"/>
                  <a:t> = 0.8173</a:t>
                </a:r>
              </a:p>
              <a:p>
                <a:r>
                  <a:rPr lang="en-US" u="sng" dirty="0" smtClean="0"/>
                  <a:t>Interpretation</a:t>
                </a:r>
                <a:r>
                  <a:rPr lang="en-US" dirty="0" smtClean="0"/>
                  <a:t>:</a:t>
                </a:r>
                <a:r>
                  <a:rPr lang="en-US" u="sng" dirty="0" smtClean="0"/>
                  <a:t> </a:t>
                </a:r>
                <a:r>
                  <a:rPr lang="en-US" dirty="0" smtClean="0"/>
                  <a:t>81.73 percent of the variability in sample values of the dependent variable, travel time is explained by the independent variables number of deliveries and distance traveled.</a:t>
                </a:r>
              </a:p>
              <a:p>
                <a:pPr marL="342900" indent="-342900">
                  <a:lnSpc>
                    <a:spcPct val="100000"/>
                  </a:lnSpc>
                  <a:buFont typeface="Arial" panose="020B0604020202020204" pitchFamily="34" charset="0"/>
                  <a:buChar char="•"/>
                </a:pPr>
                <a:endParaRPr lang="en-US" sz="1200" dirty="0"/>
              </a:p>
              <a:p>
                <a:pPr marL="171450" indent="-171450">
                  <a:buFont typeface="Arial" panose="020B0604020202020204" pitchFamily="34" charset="0"/>
                  <a:buChar char="•"/>
                </a:pPr>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47</a:t>
            </a:fld>
            <a:endParaRPr lang="en-US" dirty="0"/>
          </a:p>
        </p:txBody>
      </p:sp>
    </p:spTree>
    <p:extLst>
      <p:ext uri="{BB962C8B-B14F-4D97-AF65-F5344CB8AC3E}">
        <p14:creationId xmlns:p14="http://schemas.microsoft.com/office/powerpoint/2010/main" val="41335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two independent variables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we now generate a predicted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for every combination of values of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instead of a regression line, we now create a regression plane in three-dimensional space.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7.14 provides the graph of the estimated regression plane for the Butler Trucking Company example and shows the seventh driving assignment in the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the plane slopes upward to larger values of total travel time (</a:t>
                </a:r>
                <a14:m>
                  <m:oMath xmlns:m="http://schemas.openxmlformats.org/officeDocument/2006/math">
                    <m:acc>
                      <m:accPr>
                        <m:chr m:val="̂"/>
                        <m:ctrlPr>
                          <a:rPr lang="es-ES" i="1" dirty="0" smtClean="0">
                            <a:latin typeface="Cambria Math" panose="02040503050406030204" pitchFamily="18" charset="0"/>
                          </a:rPr>
                        </m:ctrlPr>
                      </m:accPr>
                      <m:e>
                        <m:r>
                          <a:rPr lang="es-ES" i="1" dirty="0">
                            <a:latin typeface="Cambria Math"/>
                          </a:rPr>
                          <m:t>𝑦</m:t>
                        </m:r>
                      </m:e>
                    </m:acc>
                  </m:oMath>
                </a14:m>
                <a:r>
                  <a:rPr lang="en-US" sz="1200" b="0" i="0" u="none" strike="noStrike" kern="1200" baseline="0" dirty="0">
                    <a:solidFill>
                      <a:schemeClr val="tx1"/>
                    </a:solidFill>
                    <a:latin typeface="+mn-lt"/>
                    <a:ea typeface="+mn-ea"/>
                    <a:cs typeface="+mn-cs"/>
                  </a:rPr>
                  <a:t>) as either the number of miles traveled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or the number of deliveries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increases.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residual for a driving assignment when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75</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2</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3</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the difference between the observed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value and the estimated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when </a:t>
                </a:r>
              </a:p>
              <a:p>
                <a:pPr marL="457200" lvl="1" indent="0">
                  <a:buFont typeface="Arial" panose="020B0604020202020204" pitchFamily="34" charset="0"/>
                  <a:buNone/>
                </a:pP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75</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s-ES" sz="1200" b="0" i="1" u="none" strike="noStrike" kern="1200" baseline="0" dirty="0">
                    <a:solidFill>
                      <a:schemeClr val="tx1"/>
                    </a:solidFill>
                    <a:latin typeface="+mn-lt"/>
                    <a:ea typeface="+mn-ea"/>
                    <a:cs typeface="+mn-cs"/>
                  </a:rPr>
                  <a:t>x</a:t>
                </a:r>
                <a:r>
                  <a:rPr lang="es-ES" sz="800" b="0" i="0" u="none" strike="noStrike" kern="1200" baseline="-25000" dirty="0">
                    <a:solidFill>
                      <a:schemeClr val="tx1"/>
                    </a:solidFill>
                    <a:latin typeface="+mn-lt"/>
                    <a:ea typeface="+mn-ea"/>
                    <a:cs typeface="+mn-cs"/>
                  </a:rPr>
                  <a:t>2</a:t>
                </a:r>
                <a:r>
                  <a:rPr lang="es-ES" sz="800" b="0" i="0" u="none" strike="noStrike" kern="1200" baseline="0" dirty="0">
                    <a:solidFill>
                      <a:schemeClr val="tx1"/>
                    </a:solidFill>
                    <a:latin typeface="+mn-lt"/>
                    <a:ea typeface="+mn-ea"/>
                    <a:cs typeface="+mn-cs"/>
                  </a:rPr>
                  <a:t> </a:t>
                </a:r>
                <a:r>
                  <a:rPr lang="es-ES" sz="1200" b="0" i="0" u="none" strike="noStrike" kern="1200" baseline="0" dirty="0">
                    <a:solidFill>
                      <a:schemeClr val="tx1"/>
                    </a:solidFill>
                    <a:latin typeface="+mn-lt"/>
                    <a:ea typeface="+mn-ea"/>
                    <a:cs typeface="+mn-cs"/>
                  </a:rPr>
                  <a:t>= 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observed value lies above the regression plane, indicating that the regression model underestimates the expected driving time for the seventh driving assignment.</a:t>
                </a:r>
              </a:p>
              <a:p>
                <a:pPr marL="171450" lvl="0" indent="-171450">
                  <a:buFont typeface="Arial" panose="020B0604020202020204" pitchFamily="34" charset="0"/>
                  <a:buChar char="•"/>
                </a:pPr>
                <a:endParaRPr lang="es-ES" sz="1200" b="0" i="0" u="none" strike="noStrike" kern="1200" baseline="0" dirty="0">
                  <a:solidFill>
                    <a:schemeClr val="tx1"/>
                  </a:solidFill>
                  <a:latin typeface="+mn-lt"/>
                  <a:ea typeface="+mn-ea"/>
                  <a:cs typeface="+mn-cs"/>
                </a:endParaRPr>
              </a:p>
              <a:p>
                <a:pPr marL="457200" lvl="1"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With two independent variables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we now generate a predicted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for every combination of values of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instead of a regression line, we now create a regression plane in three-dimensional space.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7.14 provides the graph of the estimated regression plane for the Butler Trucking Company example and shows the seventh driving assignment in the data.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the plane slopes upward to larger values of total travel time (</a:t>
                </a:r>
                <a:r>
                  <a:rPr lang="es-ES" i="0" dirty="0">
                    <a:latin typeface="Cambria Math"/>
                  </a:rPr>
                  <a:t>𝑦</a:t>
                </a:r>
                <a:r>
                  <a:rPr lang="es-ES" i="0" dirty="0">
                    <a:latin typeface="Cambria Math" panose="02040503050406030204" pitchFamily="18" charset="0"/>
                  </a:rPr>
                  <a:t> ̂</a:t>
                </a:r>
                <a:r>
                  <a:rPr lang="en-US" sz="1200" b="0" i="0" u="none" strike="noStrike" kern="1200" baseline="0" dirty="0">
                    <a:solidFill>
                      <a:schemeClr val="tx1"/>
                    </a:solidFill>
                    <a:latin typeface="+mn-lt"/>
                    <a:ea typeface="+mn-ea"/>
                    <a:cs typeface="+mn-cs"/>
                  </a:rPr>
                  <a:t>) as either the number of miles traveled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or the number of deliveries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increases.</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residual for a driving assignment when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75</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2</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3</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the difference between the observed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value and the estimated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when </a:t>
                </a:r>
              </a:p>
              <a:p>
                <a:pPr marL="457200" lvl="1" indent="0">
                  <a:buFont typeface="Arial" panose="020B0604020202020204" pitchFamily="34" charset="0"/>
                  <a:buNone/>
                </a:pP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x</a:t>
                </a:r>
                <a:r>
                  <a:rPr lang="en-US" sz="800" b="0" i="0" u="none" strike="noStrike" kern="1200" baseline="-25000" dirty="0">
                    <a:solidFill>
                      <a:schemeClr val="tx1"/>
                    </a:solidFill>
                    <a:latin typeface="+mn-lt"/>
                    <a:ea typeface="+mn-ea"/>
                    <a:cs typeface="+mn-cs"/>
                  </a:rPr>
                  <a:t>1</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75</a:t>
                </a:r>
                <a:r>
                  <a:rPr lang="en-US" sz="8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s-ES" sz="1200" b="0" i="1" u="none" strike="noStrike" kern="1200" baseline="0" dirty="0">
                    <a:solidFill>
                      <a:schemeClr val="tx1"/>
                    </a:solidFill>
                    <a:latin typeface="+mn-lt"/>
                    <a:ea typeface="+mn-ea"/>
                    <a:cs typeface="+mn-cs"/>
                  </a:rPr>
                  <a:t>x</a:t>
                </a:r>
                <a:r>
                  <a:rPr lang="es-ES" sz="800" b="0" i="0" u="none" strike="noStrike" kern="1200" baseline="-25000" dirty="0">
                    <a:solidFill>
                      <a:schemeClr val="tx1"/>
                    </a:solidFill>
                    <a:latin typeface="+mn-lt"/>
                    <a:ea typeface="+mn-ea"/>
                    <a:cs typeface="+mn-cs"/>
                  </a:rPr>
                  <a:t>2</a:t>
                </a:r>
                <a:r>
                  <a:rPr lang="es-ES" sz="800" b="0" i="0" u="none" strike="noStrike" kern="1200" baseline="0" dirty="0">
                    <a:solidFill>
                      <a:schemeClr val="tx1"/>
                    </a:solidFill>
                    <a:latin typeface="+mn-lt"/>
                    <a:ea typeface="+mn-ea"/>
                    <a:cs typeface="+mn-cs"/>
                  </a:rPr>
                  <a:t> </a:t>
                </a:r>
                <a:r>
                  <a:rPr lang="es-ES" sz="1200" b="0" i="0" u="none" strike="noStrike" kern="1200" baseline="0" dirty="0">
                    <a:solidFill>
                      <a:schemeClr val="tx1"/>
                    </a:solidFill>
                    <a:latin typeface="+mn-lt"/>
                    <a:ea typeface="+mn-ea"/>
                    <a:cs typeface="+mn-cs"/>
                  </a:rPr>
                  <a:t>= 3.</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observed value lies above the regression plane, indicating that the regression model underestimates the expected driving time for the seventh driving assignment.</a:t>
                </a:r>
              </a:p>
              <a:p>
                <a:pPr marL="171450" lvl="0" indent="-171450">
                  <a:buFont typeface="Arial" panose="020B0604020202020204" pitchFamily="34" charset="0"/>
                  <a:buChar char="•"/>
                </a:pPr>
                <a:endParaRPr lang="es-ES" sz="1200" b="0" i="0" u="none" strike="noStrike" kern="1200" baseline="0" dirty="0">
                  <a:solidFill>
                    <a:schemeClr val="tx1"/>
                  </a:solidFill>
                  <a:latin typeface="+mn-lt"/>
                  <a:ea typeface="+mn-ea"/>
                  <a:cs typeface="+mn-cs"/>
                </a:endParaRPr>
              </a:p>
              <a:p>
                <a:pPr marL="457200" lvl="1"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48</a:t>
            </a:fld>
            <a:endParaRPr lang="en-US" dirty="0"/>
          </a:p>
        </p:txBody>
      </p:sp>
    </p:spTree>
    <p:extLst>
      <p:ext uri="{BB962C8B-B14F-4D97-AF65-F5344CB8AC3E}">
        <p14:creationId xmlns:p14="http://schemas.microsoft.com/office/powerpoint/2010/main" val="209406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a:t>
            </a:fld>
            <a:endParaRPr lang="en-US" dirty="0"/>
          </a:p>
        </p:txBody>
      </p:sp>
    </p:spTree>
    <p:extLst>
      <p:ext uri="{BB962C8B-B14F-4D97-AF65-F5344CB8AC3E}">
        <p14:creationId xmlns:p14="http://schemas.microsoft.com/office/powerpoint/2010/main" val="3661522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50</a:t>
            </a:fld>
            <a:endParaRPr lang="en-US" dirty="0"/>
          </a:p>
        </p:txBody>
      </p:sp>
    </p:spTree>
    <p:extLst>
      <p:ext uri="{BB962C8B-B14F-4D97-AF65-F5344CB8AC3E}">
        <p14:creationId xmlns:p14="http://schemas.microsoft.com/office/powerpoint/2010/main" val="2171229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7.15 illustrates the model conditions and their implications for a simple linear regression.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in this graphical interpretation, the value of </a:t>
            </a:r>
            <a:r>
              <a:rPr lang="en-US" sz="1200" b="0" i="1" u="none" strike="noStrike" kern="1200" baseline="0" dirty="0">
                <a:solidFill>
                  <a:schemeClr val="tx1"/>
                </a:solidFill>
                <a:latin typeface="+mn-lt"/>
                <a:ea typeface="+mn-ea"/>
                <a:cs typeface="+mn-cs"/>
              </a:rPr>
              <a:t>E</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changes linearly according to the specific value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considered, and so the mean error is zero at each value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However, regardless of the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value, the error term </a:t>
            </a:r>
            <a:r>
              <a:rPr lang="el-GR" sz="1200" b="0" i="1" u="none" strike="noStrike" kern="1200" baseline="0" dirty="0">
                <a:solidFill>
                  <a:schemeClr val="tx1"/>
                </a:solidFill>
                <a:latin typeface="+mn-lt"/>
                <a:ea typeface="+mn-ea"/>
                <a:cs typeface="+mn-cs"/>
              </a:rPr>
              <a:t>ε</a:t>
            </a:r>
            <a:r>
              <a:rPr lang="en-US" sz="1200" b="0" i="0" u="none" strike="noStrike" kern="1200" baseline="0" dirty="0">
                <a:solidFill>
                  <a:schemeClr val="tx1"/>
                </a:solidFill>
                <a:latin typeface="+mn-lt"/>
                <a:ea typeface="+mn-ea"/>
                <a:cs typeface="+mn-cs"/>
              </a:rPr>
              <a:t> and hence the dependent variable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are normally distributed, each with the same variance.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specific value of the error </a:t>
            </a:r>
            <a:r>
              <a:rPr lang="el-GR" sz="1200" b="0" i="1" u="none" strike="noStrike" kern="1200" baseline="0" dirty="0">
                <a:solidFill>
                  <a:schemeClr val="tx1"/>
                </a:solidFill>
                <a:latin typeface="+mn-lt"/>
                <a:ea typeface="+mn-ea"/>
                <a:cs typeface="+mn-cs"/>
              </a:rPr>
              <a:t>ε</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at any particular point depends on whether the actual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greater or less than </a:t>
            </a:r>
            <a:r>
              <a:rPr lang="en-US" sz="1200" b="0" i="1" u="none" strike="noStrike" kern="1200" baseline="0" dirty="0">
                <a:solidFill>
                  <a:schemeClr val="tx1"/>
                </a:solidFill>
                <a:latin typeface="+mn-lt"/>
                <a:ea typeface="+mn-ea"/>
                <a:cs typeface="+mn-cs"/>
              </a:rPr>
              <a:t>E</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52</a:t>
            </a:fld>
            <a:endParaRPr lang="en-US" dirty="0"/>
          </a:p>
        </p:txBody>
      </p:sp>
    </p:spTree>
    <p:extLst>
      <p:ext uri="{BB962C8B-B14F-4D97-AF65-F5344CB8AC3E}">
        <p14:creationId xmlns:p14="http://schemas.microsoft.com/office/powerpoint/2010/main" val="410232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Simple scatter charts of the residuals and independent variables are an extremely effective method for assessing whether these conditions are violated.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should review the scatter chart for patterns in the residuals indicating that one or more of the conditions have been violated.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Ideally, the residuals will be consistently scattered around zero throughout the predicted values of the independent variable.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This is shown in the example in Figure 7.16.</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53</a:t>
            </a:fld>
            <a:endParaRPr lang="en-US" dirty="0"/>
          </a:p>
        </p:txBody>
      </p:sp>
    </p:spTree>
    <p:extLst>
      <p:ext uri="{BB962C8B-B14F-4D97-AF65-F5344CB8AC3E}">
        <p14:creationId xmlns:p14="http://schemas.microsoft.com/office/powerpoint/2010/main" val="1473676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residuals in the four panels of Figure 7.17 show distinct patterns, each of which suggests a violation of at least one of the regression model conditions.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In panel a, the variation in the residuals </a:t>
            </a:r>
            <a:r>
              <a:rPr lang="en-US" sz="1200" b="0" i="1" u="none" strike="noStrike" kern="1200" baseline="0" dirty="0">
                <a:solidFill>
                  <a:schemeClr val="tx1"/>
                </a:solidFill>
                <a:latin typeface="+mn-lt"/>
                <a:ea typeface="+mn-ea"/>
                <a:cs typeface="+mn-cs"/>
              </a:rPr>
              <a:t>e </a:t>
            </a:r>
            <a:r>
              <a:rPr lang="en-US" sz="1200" b="0" i="0" u="none" strike="noStrike" kern="1200" baseline="0" dirty="0">
                <a:solidFill>
                  <a:schemeClr val="tx1"/>
                </a:solidFill>
                <a:latin typeface="+mn-lt"/>
                <a:ea typeface="+mn-ea"/>
                <a:cs typeface="+mn-cs"/>
              </a:rPr>
              <a:t>increases as the value of the independent variable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increases, suggesting that the residuals do not have a constant variance.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In panel b, the residuals are positive for small and large values of the independent variable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but are negative for moderate values of the independent variable.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This pattern suggests that the linear relationships in the regression model underpredicts the value of dependent variable for small and large values of the independent variable and overpredicts the value of the dependent variable for intermediate values of the independent variable.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residuals in panel c are not symmetrically distributed around 0; many of the negative residuals are relatively close to zero, while the relatively few positive residuals tend to be far from zero. This skewness suggests that the residuals are not normally distributed.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residuals in panel d are plotted over time </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 which generally serves as an independent variable; that is, an observation is made at each of several (usually equally spaced) points in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54</a:t>
            </a:fld>
            <a:endParaRPr lang="en-US" dirty="0"/>
          </a:p>
        </p:txBody>
      </p:sp>
    </p:spTree>
    <p:extLst>
      <p:ext uri="{BB962C8B-B14F-4D97-AF65-F5344CB8AC3E}">
        <p14:creationId xmlns:p14="http://schemas.microsoft.com/office/powerpoint/2010/main" val="2435477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You can generate scatter charts of the residuals against each independent variable in the model when using Excel’s Regression tool; to do so, select the </a:t>
            </a:r>
            <a:r>
              <a:rPr lang="en-US" sz="1200" b="1" i="0" u="none" strike="noStrike" kern="1200" baseline="0" dirty="0">
                <a:solidFill>
                  <a:schemeClr val="tx1"/>
                </a:solidFill>
                <a:latin typeface="+mn-lt"/>
                <a:ea typeface="+mn-ea"/>
                <a:cs typeface="+mn-cs"/>
              </a:rPr>
              <a:t>Residual Plots </a:t>
            </a:r>
            <a:r>
              <a:rPr lang="en-US" sz="1200" b="0" i="0" u="none" strike="noStrike" kern="1200" baseline="0" dirty="0">
                <a:solidFill>
                  <a:schemeClr val="tx1"/>
                </a:solidFill>
                <a:latin typeface="+mn-lt"/>
                <a:ea typeface="+mn-ea"/>
                <a:cs typeface="+mn-cs"/>
              </a:rPr>
              <a:t>option in the </a:t>
            </a:r>
            <a:r>
              <a:rPr lang="en-US" sz="1200" b="1" i="0" u="none" strike="noStrike" kern="1200" baseline="0" dirty="0">
                <a:solidFill>
                  <a:schemeClr val="tx1"/>
                </a:solidFill>
                <a:latin typeface="+mn-lt"/>
                <a:ea typeface="+mn-ea"/>
                <a:cs typeface="+mn-cs"/>
              </a:rPr>
              <a:t>Residuals </a:t>
            </a:r>
            <a:r>
              <a:rPr lang="en-US" sz="1200" b="0" i="0" u="none" strike="noStrike" kern="1200" baseline="0" dirty="0">
                <a:solidFill>
                  <a:schemeClr val="tx1"/>
                </a:solidFill>
                <a:latin typeface="+mn-lt"/>
                <a:ea typeface="+mn-ea"/>
                <a:cs typeface="+mn-cs"/>
              </a:rPr>
              <a:t>area of the </a:t>
            </a:r>
            <a:r>
              <a:rPr lang="en-US" sz="1200" b="1" i="0" u="none" strike="noStrike" kern="1200" baseline="0" dirty="0">
                <a:solidFill>
                  <a:schemeClr val="tx1"/>
                </a:solidFill>
                <a:latin typeface="+mn-lt"/>
                <a:ea typeface="+mn-ea"/>
                <a:cs typeface="+mn-cs"/>
              </a:rPr>
              <a:t>Regression </a:t>
            </a:r>
            <a:r>
              <a:rPr lang="en-US" sz="1200" b="0" i="0" u="none" strike="noStrike" kern="1200" baseline="0" dirty="0">
                <a:solidFill>
                  <a:schemeClr val="tx1"/>
                </a:solidFill>
                <a:latin typeface="+mn-lt"/>
                <a:ea typeface="+mn-ea"/>
                <a:cs typeface="+mn-cs"/>
              </a:rPr>
              <a:t>dialog box.</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7.18 shows residual plots produced by Excel for the Butler Trucking Company example for which the independent variables are miles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and deliveries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residuals at each value of miles appear to have a mean of zero, to have similar variances, and to be concentrated around zero.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residuals at each value of deliveries also appear to have a mean of zero, to have similar variances, and to be concentrated around zero.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55</a:t>
            </a:fld>
            <a:endParaRPr lang="en-US" dirty="0"/>
          </a:p>
        </p:txBody>
      </p:sp>
    </p:spTree>
    <p:extLst>
      <p:ext uri="{BB962C8B-B14F-4D97-AF65-F5344CB8AC3E}">
        <p14:creationId xmlns:p14="http://schemas.microsoft.com/office/powerpoint/2010/main" val="2249141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56</a:t>
            </a:fld>
            <a:endParaRPr lang="en-US" dirty="0"/>
          </a:p>
        </p:txBody>
      </p:sp>
    </p:spTree>
    <p:extLst>
      <p:ext uri="{BB962C8B-B14F-4D97-AF65-F5344CB8AC3E}">
        <p14:creationId xmlns:p14="http://schemas.microsoft.com/office/powerpoint/2010/main" val="4083643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57</a:t>
            </a:fld>
            <a:endParaRPr lang="en-US" dirty="0"/>
          </a:p>
        </p:txBody>
      </p:sp>
    </p:spTree>
    <p:extLst>
      <p:ext uri="{BB962C8B-B14F-4D97-AF65-F5344CB8AC3E}">
        <p14:creationId xmlns:p14="http://schemas.microsoft.com/office/powerpoint/2010/main" val="3166147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58</a:t>
            </a:fld>
            <a:endParaRPr lang="en-US" dirty="0"/>
          </a:p>
        </p:txBody>
      </p:sp>
    </p:spTree>
    <p:extLst>
      <p:ext uri="{BB962C8B-B14F-4D97-AF65-F5344CB8AC3E}">
        <p14:creationId xmlns:p14="http://schemas.microsoft.com/office/powerpoint/2010/main" val="3273995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reject the hypothesis that the regression parameter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zero, we conclude that a relationship exists between the dependent variable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and the independent variable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j</a:t>
            </a:r>
            <a:r>
              <a:rPr lang="en-US"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software will generally report a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for this test statistic.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a given value of </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 this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represents the probability of collecting a sample of the same size from the same population that yields a larger </a:t>
            </a:r>
            <a:r>
              <a:rPr lang="en-US" sz="1200" b="0" i="1" u="none" strike="noStrike" kern="1200" baseline="0" dirty="0">
                <a:solidFill>
                  <a:schemeClr val="tx1"/>
                </a:solidFill>
                <a:latin typeface="+mn-lt"/>
                <a:ea typeface="+mn-ea"/>
                <a:cs typeface="+mn-cs"/>
              </a:rPr>
              <a:t>t </a:t>
            </a:r>
            <a:r>
              <a:rPr lang="en-US" sz="1200" b="0" i="0" u="none" strike="noStrike" kern="1200" baseline="0" dirty="0">
                <a:solidFill>
                  <a:schemeClr val="tx1"/>
                </a:solidFill>
                <a:latin typeface="+mn-lt"/>
                <a:ea typeface="+mn-ea"/>
                <a:cs typeface="+mn-cs"/>
              </a:rPr>
              <a:t>statistic given that the value of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actually zero.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hypothesis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equal to zero is rejected when the corresponding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is smaller than some predetermined level of significance (usually 0.05 or 0.01).</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59</a:t>
            </a:fld>
            <a:endParaRPr lang="en-US" dirty="0"/>
          </a:p>
        </p:txBody>
      </p:sp>
    </p:spTree>
    <p:extLst>
      <p:ext uri="{BB962C8B-B14F-4D97-AF65-F5344CB8AC3E}">
        <p14:creationId xmlns:p14="http://schemas.microsoft.com/office/powerpoint/2010/main" val="1492529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test that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zero (i.e., there is no linear relationship between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at some predetermined level of significance (say 0.05), first build a confidence interval at the (1 – 0.05)100% confidence level.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the resulting confidence interval does not contain zero, we conclude that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differs from zero at the predetermined level of significance.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Similarly, to test that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0</a:t>
            </a:r>
            <a:r>
              <a:rPr lang="en-US" sz="1200" b="0" i="0" u="none" strike="noStrike" kern="1200" baseline="0" dirty="0">
                <a:solidFill>
                  <a:schemeClr val="tx1"/>
                </a:solidFill>
                <a:latin typeface="+mn-lt"/>
                <a:ea typeface="+mn-ea"/>
                <a:cs typeface="+mn-cs"/>
              </a:rPr>
              <a:t> is zero (i.e., the value of the dependent variable is zero when all the independent variables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 . ,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q</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equal to zero) at some predetermined level of significance (say 0.05), first build a confidence interval at the (1 – 0.05)100% confidence level.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the resulting confidence interval does not contain zero, we conclude that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0</a:t>
            </a:r>
            <a:r>
              <a:rPr lang="en-US" sz="1200" b="0" i="0" u="none" strike="noStrike" kern="1200" baseline="0" dirty="0">
                <a:solidFill>
                  <a:schemeClr val="tx1"/>
                </a:solidFill>
                <a:latin typeface="+mn-lt"/>
                <a:ea typeface="+mn-ea"/>
                <a:cs typeface="+mn-cs"/>
              </a:rPr>
              <a:t> differs from zero at the predetermined level of significance.</a:t>
            </a:r>
          </a:p>
        </p:txBody>
      </p:sp>
      <p:sp>
        <p:nvSpPr>
          <p:cNvPr id="4" name="Slide Number Placeholder 3"/>
          <p:cNvSpPr>
            <a:spLocks noGrp="1"/>
          </p:cNvSpPr>
          <p:nvPr>
            <p:ph type="sldNum" sz="quarter" idx="10"/>
          </p:nvPr>
        </p:nvSpPr>
        <p:spPr/>
        <p:txBody>
          <a:bodyPr/>
          <a:lstStyle/>
          <a:p>
            <a:fld id="{54F60B61-172D-4509-B931-6E88C4E54591}" type="slidenum">
              <a:rPr lang="en-US" smtClean="0"/>
              <a:t>60</a:t>
            </a:fld>
            <a:endParaRPr lang="en-US" dirty="0"/>
          </a:p>
        </p:txBody>
      </p:sp>
    </p:spTree>
    <p:extLst>
      <p:ext uri="{BB962C8B-B14F-4D97-AF65-F5344CB8AC3E}">
        <p14:creationId xmlns:p14="http://schemas.microsoft.com/office/powerpoint/2010/main" val="463974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regression line in Panel A shows that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related positively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with larger values of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a:rPr>
                          <m:t>𝑦</m:t>
                        </m:r>
                      </m:e>
                    </m:acc>
                  </m:oMath>
                </a14:m>
                <a:r>
                  <a:rPr lang="en-US" sz="1200" b="0" i="0" u="none" strike="noStrike" kern="1200" baseline="0" dirty="0">
                    <a:solidFill>
                      <a:schemeClr val="tx1"/>
                    </a:solidFill>
                    <a:latin typeface="+mn-lt"/>
                    <a:ea typeface="+mn-ea"/>
                    <a:cs typeface="+mn-cs"/>
                  </a:rPr>
                  <a:t> associated with larger values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Panel B,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related negatively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with smaller values of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a:rPr>
                          <m:t>𝑦</m:t>
                        </m:r>
                      </m:e>
                    </m:acc>
                  </m:oMath>
                </a14:m>
                <a:r>
                  <a:rPr lang="en-US" sz="1200" b="0" i="0" u="none" strike="noStrike" kern="1200" baseline="0" dirty="0">
                    <a:solidFill>
                      <a:schemeClr val="tx1"/>
                    </a:solidFill>
                    <a:latin typeface="+mn-lt"/>
                    <a:ea typeface="+mn-ea"/>
                    <a:cs typeface="+mn-cs"/>
                  </a:rPr>
                  <a:t> associated with larger values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Panel C,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not related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that is,</a:t>
                </a:r>
                <a:r>
                  <a:rPr lang="en-US" sz="1200" dirty="0"/>
                  <a:t>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a:rPr>
                          <m:t>𝑦</m:t>
                        </m:r>
                      </m:e>
                    </m:acc>
                  </m:oMath>
                </a14:m>
                <a:r>
                  <a:rPr lang="en-US" sz="1200" b="0" i="0" u="none" strike="noStrike" kern="1200" baseline="0" dirty="0">
                    <a:solidFill>
                      <a:schemeClr val="tx1"/>
                    </a:solidFill>
                    <a:latin typeface="+mn-lt"/>
                    <a:ea typeface="+mn-ea"/>
                    <a:cs typeface="+mn-cs"/>
                  </a:rPr>
                  <a:t> is the same for every value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regression line in Panel A shows that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related positively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with larger values of </a:t>
                </a:r>
                <a:r>
                  <a:rPr lang="en-US" sz="1200" b="0" i="0">
                    <a:latin typeface="Cambria Math"/>
                  </a:rPr>
                  <a:t>𝑦</a:t>
                </a:r>
                <a:r>
                  <a:rPr lang="en-US" sz="1200" b="0" i="0">
                    <a:latin typeface="Cambria Math" panose="02040503050406030204" pitchFamily="18" charset="0"/>
                  </a:rPr>
                  <a:t> ̂</a:t>
                </a:r>
                <a:r>
                  <a:rPr lang="en-US" sz="1200" b="0" i="0" u="none" strike="noStrike" kern="1200" baseline="0" dirty="0">
                    <a:solidFill>
                      <a:schemeClr val="tx1"/>
                    </a:solidFill>
                    <a:latin typeface="+mn-lt"/>
                    <a:ea typeface="+mn-ea"/>
                    <a:cs typeface="+mn-cs"/>
                  </a:rPr>
                  <a:t> associated with larger values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Panel B,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related negatively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with smaller values of </a:t>
                </a:r>
                <a:r>
                  <a:rPr lang="en-US" sz="1200" b="0" i="0">
                    <a:latin typeface="Cambria Math"/>
                  </a:rPr>
                  <a:t>𝑦</a:t>
                </a:r>
                <a:r>
                  <a:rPr lang="en-US" sz="1200" b="0" i="0">
                    <a:latin typeface="Cambria Math" panose="02040503050406030204" pitchFamily="18" charset="0"/>
                  </a:rPr>
                  <a:t> ̂</a:t>
                </a:r>
                <a:r>
                  <a:rPr lang="en-US" sz="1200" b="0" i="0" u="none" strike="noStrike" kern="1200" baseline="0" dirty="0">
                    <a:solidFill>
                      <a:schemeClr val="tx1"/>
                    </a:solidFill>
                    <a:latin typeface="+mn-lt"/>
                    <a:ea typeface="+mn-ea"/>
                    <a:cs typeface="+mn-cs"/>
                  </a:rPr>
                  <a:t> associated with larger values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Panel C, the mean value of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is not related to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that is,</a:t>
                </a:r>
                <a:r>
                  <a:rPr lang="en-US" sz="1200" dirty="0"/>
                  <a:t> </a:t>
                </a:r>
                <a:r>
                  <a:rPr lang="en-US" sz="1200" b="0" i="0">
                    <a:latin typeface="Cambria Math"/>
                  </a:rPr>
                  <a:t>𝑦</a:t>
                </a:r>
                <a:r>
                  <a:rPr lang="en-US" sz="1200" b="0" i="0">
                    <a:latin typeface="Cambria Math" panose="02040503050406030204" pitchFamily="18" charset="0"/>
                  </a:rPr>
                  <a:t> ̂</a:t>
                </a:r>
                <a:r>
                  <a:rPr lang="en-US" sz="1200" b="0" i="0" u="none" strike="noStrike" kern="1200" baseline="0" dirty="0">
                    <a:solidFill>
                      <a:schemeClr val="tx1"/>
                    </a:solidFill>
                    <a:latin typeface="+mn-lt"/>
                    <a:ea typeface="+mn-ea"/>
                    <a:cs typeface="+mn-cs"/>
                  </a:rPr>
                  <a:t> is the same for every value of </a:t>
                </a:r>
                <a:r>
                  <a:rPr lang="en-US" sz="1200" b="0" i="1"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9</a:t>
            </a:fld>
            <a:endParaRPr lang="en-US" dirty="0"/>
          </a:p>
        </p:txBody>
      </p:sp>
    </p:spTree>
    <p:extLst>
      <p:ext uri="{BB962C8B-B14F-4D97-AF65-F5344CB8AC3E}">
        <p14:creationId xmlns:p14="http://schemas.microsoft.com/office/powerpoint/2010/main" val="25520044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it is possible that the estimates of the other regression coefficients and their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values may change considerably when we remove the nonsignificant independent variable from the model.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Since the primary purpose of the regression model is to explain or predict values of the dependent variable for values of the independent variables that lie within the experimental region on which the model is based, regression through the origin should not be forced unless there are strong </a:t>
            </a:r>
            <a:r>
              <a:rPr lang="en-US" sz="1200" b="0" i="1" u="none" strike="noStrike" kern="1200" baseline="0" dirty="0">
                <a:solidFill>
                  <a:schemeClr val="tx1"/>
                </a:solidFill>
                <a:latin typeface="+mn-lt"/>
                <a:ea typeface="+mn-ea"/>
                <a:cs typeface="+mn-cs"/>
              </a:rPr>
              <a:t>a priori </a:t>
            </a:r>
            <a:r>
              <a:rPr lang="en-US" sz="1200" b="0" i="0" u="none" strike="noStrike" kern="1200" baseline="0" dirty="0">
                <a:solidFill>
                  <a:schemeClr val="tx1"/>
                </a:solidFill>
                <a:latin typeface="+mn-lt"/>
                <a:ea typeface="+mn-ea"/>
                <a:cs typeface="+mn-cs"/>
              </a:rPr>
              <a:t>reasons for believing that the dependent variable is equal to zero when the values of all independent variables in the model are equal to zero.</a:t>
            </a:r>
          </a:p>
          <a:p>
            <a:endParaRPr lang="en-US" dirty="0"/>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61</a:t>
            </a:fld>
            <a:endParaRPr lang="en-US" dirty="0"/>
          </a:p>
        </p:txBody>
      </p:sp>
    </p:spTree>
    <p:extLst>
      <p:ext uri="{BB962C8B-B14F-4D97-AF65-F5344CB8AC3E}">
        <p14:creationId xmlns:p14="http://schemas.microsoft.com/office/powerpoint/2010/main" val="33733700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According to a common rule of thumb test, multicollinearity is a potential problem if the absolute value of the sample correlation coefficient exceeds 0.7 for any two of the independent variables.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primary consequence of multicollinearity is that it increases the variances and standard errors of the regression estimates of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0</a:t>
            </a:r>
            <a:r>
              <a:rPr lang="en-US" sz="1200" b="0" i="0" u="none" strike="noStrike" kern="1200" baseline="0" dirty="0">
                <a:solidFill>
                  <a:schemeClr val="tx1"/>
                </a:solidFill>
                <a:latin typeface="+mn-lt"/>
                <a:ea typeface="+mn-ea"/>
                <a:cs typeface="+mn-cs"/>
              </a:rPr>
              <a:t>,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 . , </a:t>
            </a:r>
            <a:r>
              <a:rPr lang="el-GR" sz="1200" b="0" i="1" u="none" strike="noStrike" kern="1200" baseline="0" dirty="0">
                <a:solidFill>
                  <a:schemeClr val="tx1"/>
                </a:solidFill>
                <a:latin typeface="+mn-lt"/>
                <a:ea typeface="+mn-ea"/>
                <a:cs typeface="+mn-cs"/>
              </a:rPr>
              <a:t>β</a:t>
            </a:r>
            <a:r>
              <a:rPr lang="en-US" sz="1200" b="0" i="1" u="none" strike="noStrike" kern="1200" baseline="-25000" dirty="0">
                <a:solidFill>
                  <a:schemeClr val="tx1"/>
                </a:solidFill>
                <a:latin typeface="+mn-lt"/>
                <a:ea typeface="+mn-ea"/>
                <a:cs typeface="+mn-cs"/>
              </a:rPr>
              <a:t>q</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and predicted values of the dependent variable, and so inference based on these estimates is less precise than it should be.</a:t>
            </a:r>
          </a:p>
        </p:txBody>
      </p:sp>
      <p:sp>
        <p:nvSpPr>
          <p:cNvPr id="4" name="Slide Number Placeholder 3"/>
          <p:cNvSpPr>
            <a:spLocks noGrp="1"/>
          </p:cNvSpPr>
          <p:nvPr>
            <p:ph type="sldNum" sz="quarter" idx="10"/>
          </p:nvPr>
        </p:nvSpPr>
        <p:spPr/>
        <p:txBody>
          <a:bodyPr/>
          <a:lstStyle/>
          <a:p>
            <a:fld id="{54F60B61-172D-4509-B931-6E88C4E54591}" type="slidenum">
              <a:rPr lang="en-US" smtClean="0"/>
              <a:t>62</a:t>
            </a:fld>
            <a:endParaRPr lang="en-US" dirty="0"/>
          </a:p>
        </p:txBody>
      </p:sp>
    </p:spTree>
    <p:extLst>
      <p:ext uri="{BB962C8B-B14F-4D97-AF65-F5344CB8AC3E}">
        <p14:creationId xmlns:p14="http://schemas.microsoft.com/office/powerpoint/2010/main" val="736582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Excel’s Regression tool, we obtain the results shown in Figure 7.21 for our multiple regression.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we conduct a </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 test to determine whether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is equal to zero, we find a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of 3.1544E-07, and so we reject this hypothesis and conclude that travel time is related to miles traveled.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 the other hand, when we conduct a </a:t>
            </a:r>
            <a:r>
              <a:rPr lang="en-US" sz="1200" b="0" i="1" u="none" strike="noStrike" kern="1200" baseline="0" dirty="0">
                <a:solidFill>
                  <a:schemeClr val="tx1"/>
                </a:solidFill>
                <a:latin typeface="+mn-lt"/>
                <a:ea typeface="+mn-ea"/>
                <a:cs typeface="+mn-cs"/>
              </a:rPr>
              <a:t>t</a:t>
            </a:r>
            <a:r>
              <a:rPr lang="en-US" sz="1200" b="0" i="0" u="none" strike="noStrike" kern="1200" baseline="0" dirty="0">
                <a:solidFill>
                  <a:schemeClr val="tx1"/>
                </a:solidFill>
                <a:latin typeface="+mn-lt"/>
                <a:ea typeface="+mn-ea"/>
                <a:cs typeface="+mn-cs"/>
              </a:rPr>
              <a:t> test to determine whether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is equal to zero, we find a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of 0.6588, and so we do not reject this hypothesis.</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63</a:t>
            </a:fld>
            <a:endParaRPr lang="en-US" dirty="0"/>
          </a:p>
        </p:txBody>
      </p:sp>
    </p:spTree>
    <p:extLst>
      <p:ext uri="{BB962C8B-B14F-4D97-AF65-F5344CB8AC3E}">
        <p14:creationId xmlns:p14="http://schemas.microsoft.com/office/powerpoint/2010/main" val="3588960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the regression output shown in Figure 7.21, we can use the Excel chart tool to create a scatter chart of these predicted values and residuals, similar to the chart in Figure 7.22.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figure shows that miles traveled and gasoline consumed are strongly related.</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64</a:t>
            </a:fld>
            <a:endParaRPr lang="en-US" dirty="0"/>
          </a:p>
        </p:txBody>
      </p:sp>
    </p:spTree>
    <p:extLst>
      <p:ext uri="{BB962C8B-B14F-4D97-AF65-F5344CB8AC3E}">
        <p14:creationId xmlns:p14="http://schemas.microsoft.com/office/powerpoint/2010/main" val="184089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5E10-4773-4154-A2C7-389A04F1C112}" type="slidenum">
              <a:rPr lang="en-US" smtClean="0"/>
              <a:t>65</a:t>
            </a:fld>
            <a:endParaRPr lang="en-US"/>
          </a:p>
        </p:txBody>
      </p:sp>
    </p:spTree>
    <p:extLst>
      <p:ext uri="{BB962C8B-B14F-4D97-AF65-F5344CB8AC3E}">
        <p14:creationId xmlns:p14="http://schemas.microsoft.com/office/powerpoint/2010/main" val="3000192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 numerator of this test statistic is a measure of the variability in the dependent</a:t>
            </a:r>
            <a:r>
              <a:rPr lang="en-US" sz="1200" baseline="0" dirty="0"/>
              <a:t> </a:t>
            </a:r>
            <a:r>
              <a:rPr lang="en-US" sz="1200" dirty="0"/>
              <a:t>variable </a:t>
            </a:r>
            <a:r>
              <a:rPr lang="en-US" sz="1200" i="1" dirty="0"/>
              <a:t>y </a:t>
            </a:r>
            <a:r>
              <a:rPr lang="en-US" sz="1200" dirty="0"/>
              <a:t>that is explained by the independent variables </a:t>
            </a:r>
            <a:r>
              <a:rPr lang="en-US" sz="1200" i="1" dirty="0"/>
              <a:t>x</a:t>
            </a:r>
            <a:r>
              <a:rPr lang="en-US" sz="1200" baseline="-25000" dirty="0"/>
              <a:t>1</a:t>
            </a:r>
            <a:r>
              <a:rPr lang="en-US" sz="1200" dirty="0"/>
              <a:t>, </a:t>
            </a:r>
            <a:r>
              <a:rPr lang="en-US" sz="1200" i="1" dirty="0"/>
              <a:t>x</a:t>
            </a:r>
            <a:r>
              <a:rPr lang="en-US" sz="1200" baseline="-25000" dirty="0"/>
              <a:t>2</a:t>
            </a:r>
            <a:r>
              <a:rPr lang="en-US" sz="1200" dirty="0"/>
              <a:t>, . . . , </a:t>
            </a:r>
            <a:r>
              <a:rPr lang="en-US" sz="1200" i="1" dirty="0"/>
              <a:t>x</a:t>
            </a:r>
            <a:r>
              <a:rPr lang="en-US" sz="1200" i="1" baseline="-25000" dirty="0"/>
              <a:t>q</a:t>
            </a:r>
            <a:r>
              <a:rPr lang="en-US" sz="1200" dirty="0"/>
              <a:t>.</a:t>
            </a:r>
          </a:p>
          <a:p>
            <a:pPr marL="171450" indent="-171450">
              <a:buFont typeface="Arial" panose="020B0604020202020204" pitchFamily="34" charset="0"/>
              <a:buChar char="•"/>
            </a:pPr>
            <a:r>
              <a:rPr lang="en-US" sz="1200" dirty="0"/>
              <a:t>The denominator is a measure of the variability in the dependent variable </a:t>
            </a:r>
            <a:r>
              <a:rPr lang="en-US" sz="1200" i="1" dirty="0"/>
              <a:t>y </a:t>
            </a:r>
            <a:r>
              <a:rPr lang="en-US" sz="1200" dirty="0"/>
              <a:t>that is not explained by the independent variables </a:t>
            </a:r>
            <a:r>
              <a:rPr lang="en-US" sz="1200" i="1" dirty="0"/>
              <a:t>x</a:t>
            </a:r>
            <a:r>
              <a:rPr lang="en-US" sz="1200" baseline="-25000" dirty="0"/>
              <a:t>1</a:t>
            </a:r>
            <a:r>
              <a:rPr lang="en-US" sz="1200" dirty="0"/>
              <a:t>, </a:t>
            </a:r>
            <a:r>
              <a:rPr lang="en-US" sz="1200" i="1" dirty="0"/>
              <a:t>x</a:t>
            </a:r>
            <a:r>
              <a:rPr lang="en-US" sz="1200" baseline="-25000" dirty="0"/>
              <a:t>2</a:t>
            </a:r>
            <a:r>
              <a:rPr lang="en-US" sz="1200" dirty="0"/>
              <a:t>, . . . , </a:t>
            </a:r>
            <a:r>
              <a:rPr lang="en-US" sz="1200" i="1" dirty="0"/>
              <a:t>x</a:t>
            </a:r>
            <a:r>
              <a:rPr lang="en-US" sz="1200" i="1" baseline="-25000" dirty="0"/>
              <a:t>q.</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Statistical software will generally report a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for this test statistic.</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a given value of </a:t>
            </a:r>
            <a:r>
              <a:rPr lang="en-US" sz="1200" b="0" i="1" u="none" strike="noStrike" kern="1200" baseline="0" dirty="0">
                <a:solidFill>
                  <a:schemeClr val="tx1"/>
                </a:solidFill>
                <a:latin typeface="+mn-lt"/>
                <a:ea typeface="+mn-ea"/>
                <a:cs typeface="+mn-cs"/>
              </a:rPr>
              <a:t>F</a:t>
            </a:r>
            <a:r>
              <a:rPr lang="en-US" sz="1200" b="0" i="0" u="none" strike="noStrike" kern="1200" baseline="0" dirty="0">
                <a:solidFill>
                  <a:schemeClr val="tx1"/>
                </a:solidFill>
                <a:latin typeface="+mn-lt"/>
                <a:ea typeface="+mn-ea"/>
                <a:cs typeface="+mn-cs"/>
              </a:rPr>
              <a:t>, the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-value represents the probability of collecting a sample of the same size from the same population that yields a larger </a:t>
            </a:r>
            <a:r>
              <a:rPr lang="en-US" sz="1200" b="0" i="1" u="none" strike="noStrike" kern="1200" baseline="0" dirty="0">
                <a:solidFill>
                  <a:schemeClr val="tx1"/>
                </a:solidFill>
                <a:latin typeface="+mn-lt"/>
                <a:ea typeface="+mn-ea"/>
                <a:cs typeface="+mn-cs"/>
              </a:rPr>
              <a:t>F </a:t>
            </a:r>
            <a:r>
              <a:rPr lang="en-US" sz="1200" b="0" i="0" u="none" strike="noStrike" kern="1200" baseline="0" dirty="0">
                <a:solidFill>
                  <a:schemeClr val="tx1"/>
                </a:solidFill>
                <a:latin typeface="+mn-lt"/>
                <a:ea typeface="+mn-ea"/>
                <a:cs typeface="+mn-cs"/>
              </a:rPr>
              <a:t>statistic given that the values of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 . , </a:t>
            </a:r>
            <a:r>
              <a:rPr lang="en-US" sz="1200" b="0" i="1" u="none" strike="noStrike" kern="1200" baseline="0" dirty="0" err="1">
                <a:solidFill>
                  <a:schemeClr val="tx1"/>
                </a:solidFill>
                <a:latin typeface="+mn-lt"/>
                <a:ea typeface="+mn-ea"/>
                <a:cs typeface="+mn-cs"/>
              </a:rPr>
              <a:t>b</a:t>
            </a:r>
            <a:r>
              <a:rPr lang="en-US" sz="1200" b="0" i="1" u="none" strike="noStrike" kern="1200" baseline="-25000" dirty="0" err="1">
                <a:solidFill>
                  <a:schemeClr val="tx1"/>
                </a:solidFill>
                <a:latin typeface="+mn-lt"/>
                <a:ea typeface="+mn-ea"/>
                <a:cs typeface="+mn-cs"/>
              </a:rPr>
              <a:t>q</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all actually zero.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Thus, smaller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values indicate stronger evidence against the hypothesis that the values of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 . , </a:t>
            </a:r>
            <a:r>
              <a:rPr lang="en-US" sz="1200" b="0" i="1" u="none" strike="noStrike" kern="1200" baseline="0" dirty="0" err="1">
                <a:solidFill>
                  <a:schemeClr val="tx1"/>
                </a:solidFill>
                <a:latin typeface="+mn-lt"/>
                <a:ea typeface="+mn-ea"/>
                <a:cs typeface="+mn-cs"/>
              </a:rPr>
              <a:t>b</a:t>
            </a:r>
            <a:r>
              <a:rPr lang="en-US" sz="1200" b="0" i="1" u="none" strike="noStrike" kern="1200" baseline="-25000" dirty="0" err="1">
                <a:solidFill>
                  <a:schemeClr val="tx1"/>
                </a:solidFill>
                <a:latin typeface="+mn-lt"/>
                <a:ea typeface="+mn-ea"/>
                <a:cs typeface="+mn-cs"/>
              </a:rPr>
              <a:t>q</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are all zero (i.e., stronger evidence of an overall regression relationship).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hypothesis is rejected when the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is smaller than some predetermined value (usually 0.05 or 0.01) that is referred to as the </a:t>
            </a:r>
            <a:r>
              <a:rPr lang="en-US" sz="1200" b="0" i="1" u="none" strike="noStrike" kern="1200" baseline="0" dirty="0">
                <a:solidFill>
                  <a:schemeClr val="tx1"/>
                </a:solidFill>
                <a:latin typeface="+mn-lt"/>
                <a:ea typeface="+mn-ea"/>
                <a:cs typeface="+mn-cs"/>
              </a:rPr>
              <a:t>level of significance</a:t>
            </a:r>
            <a:r>
              <a:rPr lang="en-US"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endParaRPr lang="en-US" sz="1200" baseline="-25000" dirty="0"/>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66</a:t>
            </a:fld>
            <a:endParaRPr lang="en-US" dirty="0"/>
          </a:p>
        </p:txBody>
      </p:sp>
    </p:spTree>
    <p:extLst>
      <p:ext uri="{BB962C8B-B14F-4D97-AF65-F5344CB8AC3E}">
        <p14:creationId xmlns:p14="http://schemas.microsoft.com/office/powerpoint/2010/main" val="3410856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kern="1200" dirty="0">
                <a:solidFill>
                  <a:schemeClr val="tx1"/>
                </a:solidFill>
              </a:rPr>
              <a:t>The previous independent variables we have considered (such as miles traveled and number of deliveries) have been quantitative, but the new variable, rush hour, is categorical. This variable is also called a </a:t>
            </a:r>
            <a:r>
              <a:rPr lang="en-US" b="1" kern="1200" dirty="0">
                <a:solidFill>
                  <a:schemeClr val="tx1"/>
                </a:solidFill>
              </a:rPr>
              <a:t>dummy variable</a:t>
            </a:r>
            <a:r>
              <a:rPr lang="en-US" kern="1200" dirty="0">
                <a:solidFill>
                  <a:schemeClr val="tx1"/>
                </a:solidFill>
              </a:rPr>
              <a:t>.</a:t>
            </a: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Will this dummy variable add valuable information to the current Butler Trucking regression model?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 review of the residuals produced by the current model may help us make an initial assessment.</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can create a frequency distribution and a histogram of the residuals for driving assignments that included travel on a congested segment of a highway during the afternoon rush hour period.</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then create a frequency distribution and a histogram of the residuals for driving assignments that did not include travel on a congested segment of a highway during the afternoon rush hour period.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68</a:t>
            </a:fld>
            <a:endParaRPr lang="en-US" dirty="0"/>
          </a:p>
        </p:txBody>
      </p:sp>
    </p:spTree>
    <p:extLst>
      <p:ext uri="{BB962C8B-B14F-4D97-AF65-F5344CB8AC3E}">
        <p14:creationId xmlns:p14="http://schemas.microsoft.com/office/powerpoint/2010/main" val="1415736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know that the residual for the </a:t>
                </a:r>
                <a:r>
                  <a:rPr lang="en-US" sz="1200" b="0" i="1" u="none" strike="noStrike" kern="1200" baseline="0" dirty="0">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th observation is </a:t>
                </a:r>
                <a:r>
                  <a:rPr lang="en-US" sz="1200" b="0" i="1" u="none" strike="noStrike" kern="1200" baseline="0" dirty="0">
                    <a:solidFill>
                      <a:schemeClr val="tx1"/>
                    </a:solidFill>
                    <a:latin typeface="+mn-lt"/>
                    <a:ea typeface="+mn-ea"/>
                    <a:cs typeface="+mn-cs"/>
                  </a:rPr>
                  <a:t>e</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 </a:t>
                </a:r>
                <a14:m>
                  <m:oMath xmlns:m="http://schemas.openxmlformats.org/officeDocument/2006/math">
                    <m:sSub>
                      <m:sSubPr>
                        <m:ctrlPr>
                          <a:rPr lang="en-US" sz="1200" b="0" i="1" u="none" strike="noStrike" kern="1200" baseline="0" dirty="0" smtClean="0">
                            <a:solidFill>
                              <a:schemeClr val="tx1"/>
                            </a:solidFill>
                            <a:latin typeface="Cambria Math" panose="02040503050406030204" pitchFamily="18" charset="0"/>
                            <a:ea typeface="+mn-ea"/>
                            <a:cs typeface="+mn-cs"/>
                          </a:rPr>
                        </m:ctrlPr>
                      </m:sSubPr>
                      <m:e>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e>
                      <m:sub>
                        <m:r>
                          <a:rPr lang="en-US" sz="1200" b="0" i="1" u="none" strike="noStrike" kern="1200" baseline="0" dirty="0" smtClean="0">
                            <a:solidFill>
                              <a:schemeClr val="tx1"/>
                            </a:solidFill>
                            <a:latin typeface="Cambria Math"/>
                            <a:ea typeface="+mn-ea"/>
                            <a:cs typeface="+mn-cs"/>
                          </a:rPr>
                          <m:t>𝑖</m:t>
                        </m:r>
                      </m:sub>
                    </m:sSub>
                  </m:oMath>
                </a14:m>
                <a:r>
                  <a:rPr lang="en-US" sz="1200" b="0" i="0" u="none" strike="noStrike" kern="1200" baseline="0" dirty="0">
                    <a:solidFill>
                      <a:schemeClr val="tx1"/>
                    </a:solidFill>
                    <a:latin typeface="+mn-lt"/>
                    <a:ea typeface="+mn-ea"/>
                    <a:cs typeface="+mn-cs"/>
                  </a:rPr>
                  <a:t>, which is the difference between the observed and predicted values of the dependent variable.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histograms in Figure 7.23 show that driving assignments that included travel on a congested segment of a highway during the afternoon rush hour period tend to have positive residuals, which means we are generally underpredicting the travel times for those driving assignments.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Conversely, driving assignments that did not include travel on a congested segment of a highway during the afternoon rush hour period tend to have negative residuals, which means we are generally overpredicting the travel times for those driving assignments.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These results suggest that the dummy variable could potentially explain a substantial proportion of the variance in travel time that is unexplained by the current model, and so we proceed by adding the dummy variable </a:t>
                </a:r>
                <a:r>
                  <a:rPr lang="en-US" sz="1200" b="0" i="1" u="none" strike="noStrike" kern="1200" baseline="0" dirty="0">
                    <a:solidFill>
                      <a:schemeClr val="tx1"/>
                    </a:solidFill>
                    <a:latin typeface="+mn-lt"/>
                    <a:ea typeface="+mn-ea"/>
                    <a:cs typeface="+mn-cs"/>
                  </a:rPr>
                  <a:t>x</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to the current Butler Trucking multiple regression model.</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We know that the residual for the </a:t>
                </a:r>
                <a:r>
                  <a:rPr lang="en-US" sz="1200" b="0" i="1" u="none" strike="noStrike" kern="1200" baseline="0" dirty="0" err="1" smtClean="0">
                    <a:solidFill>
                      <a:schemeClr val="tx1"/>
                    </a:solidFill>
                    <a:latin typeface="+mn-lt"/>
                    <a:ea typeface="+mn-ea"/>
                    <a:cs typeface="+mn-cs"/>
                  </a:rPr>
                  <a:t>i</a:t>
                </a:r>
                <a:r>
                  <a:rPr lang="en-US" sz="1200" b="0" i="0" u="none" strike="noStrike" kern="1200" baseline="0" dirty="0" err="1" smtClean="0">
                    <a:solidFill>
                      <a:schemeClr val="tx1"/>
                    </a:solidFill>
                    <a:latin typeface="+mn-lt"/>
                    <a:ea typeface="+mn-ea"/>
                    <a:cs typeface="+mn-cs"/>
                  </a:rPr>
                  <a:t>th</a:t>
                </a:r>
                <a:r>
                  <a:rPr lang="en-US" sz="1200" b="0" i="0" u="none" strike="noStrike" kern="1200" baseline="0" dirty="0" smtClean="0">
                    <a:solidFill>
                      <a:schemeClr val="tx1"/>
                    </a:solidFill>
                    <a:latin typeface="+mn-lt"/>
                    <a:ea typeface="+mn-ea"/>
                    <a:cs typeface="+mn-cs"/>
                  </a:rPr>
                  <a:t> observation is </a:t>
                </a:r>
                <a:r>
                  <a:rPr lang="en-US" sz="1200" b="0" i="1" u="none" strike="noStrike" kern="1200" baseline="0" dirty="0" err="1" smtClean="0">
                    <a:solidFill>
                      <a:schemeClr val="tx1"/>
                    </a:solidFill>
                    <a:latin typeface="+mn-lt"/>
                    <a:ea typeface="+mn-ea"/>
                    <a:cs typeface="+mn-cs"/>
                  </a:rPr>
                  <a:t>e</a:t>
                </a:r>
                <a:r>
                  <a:rPr lang="en-US" sz="1200" b="0" i="1" u="none" strike="noStrike" kern="1200" baseline="-2500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y</a:t>
                </a:r>
                <a:r>
                  <a:rPr lang="en-US" sz="1200" b="0" i="1" u="none" strike="noStrike" kern="1200" baseline="-2500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Cambria Math"/>
                    <a:ea typeface="+mn-ea"/>
                    <a:cs typeface="+mn-cs"/>
                  </a:rPr>
                  <a:t>𝑦 ̂_𝑖</a:t>
                </a:r>
                <a:r>
                  <a:rPr lang="en-US" sz="1200" b="0" i="0" u="none" strike="noStrike" kern="1200" baseline="0" dirty="0" smtClean="0">
                    <a:solidFill>
                      <a:schemeClr val="tx1"/>
                    </a:solidFill>
                    <a:latin typeface="+mn-lt"/>
                    <a:ea typeface="+mn-ea"/>
                    <a:cs typeface="+mn-cs"/>
                  </a:rPr>
                  <a:t>, which is the difference between the observed and predicted values of the dependent variable.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histograms in Figure 4.25 show that driving assignments that included travel on a congested segment of a highway during the afternoon rush hour period tend to have positive residuals, which means we are generally </a:t>
                </a:r>
                <a:r>
                  <a:rPr lang="en-US" sz="1200" b="0" i="0" u="none" strike="noStrike" kern="1200" baseline="0" dirty="0" err="1" smtClean="0">
                    <a:solidFill>
                      <a:schemeClr val="tx1"/>
                    </a:solidFill>
                    <a:latin typeface="+mn-lt"/>
                    <a:ea typeface="+mn-ea"/>
                    <a:cs typeface="+mn-cs"/>
                  </a:rPr>
                  <a:t>underpredicting</a:t>
                </a:r>
                <a:r>
                  <a:rPr lang="en-US" sz="1200" b="0" i="0" u="none" strike="noStrike" kern="1200" baseline="0" dirty="0" smtClean="0">
                    <a:solidFill>
                      <a:schemeClr val="tx1"/>
                    </a:solidFill>
                    <a:latin typeface="+mn-lt"/>
                    <a:ea typeface="+mn-ea"/>
                    <a:cs typeface="+mn-cs"/>
                  </a:rPr>
                  <a:t> the travel times for those driving assignments.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Conversely, driving assignments that did not include travel on a congested segment of a highway during the afternoon rush hour period tend to have negative residuals, which means we are generally </a:t>
                </a:r>
                <a:r>
                  <a:rPr lang="en-US" sz="1200" b="0" i="0" u="none" strike="noStrike" kern="1200" baseline="0" dirty="0" err="1" smtClean="0">
                    <a:solidFill>
                      <a:schemeClr val="tx1"/>
                    </a:solidFill>
                    <a:latin typeface="+mn-lt"/>
                    <a:ea typeface="+mn-ea"/>
                    <a:cs typeface="+mn-cs"/>
                  </a:rPr>
                  <a:t>overpredicting</a:t>
                </a:r>
                <a:r>
                  <a:rPr lang="en-US" sz="1200" b="0" i="0" u="none" strike="noStrike" kern="1200" baseline="0" dirty="0" smtClean="0">
                    <a:solidFill>
                      <a:schemeClr val="tx1"/>
                    </a:solidFill>
                    <a:latin typeface="+mn-lt"/>
                    <a:ea typeface="+mn-ea"/>
                    <a:cs typeface="+mn-cs"/>
                  </a:rPr>
                  <a:t> the travel times for those driving assignments.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These results suggest that the dummy variable could potentially explain a substantial proportion of the variance in travel time that is unexplained by the current model, and so we proceed by adding the dummy variable </a:t>
                </a:r>
                <a:r>
                  <a:rPr lang="en-US" sz="1200" b="0" i="1" u="none" strike="noStrike" kern="1200" baseline="0" dirty="0" smtClean="0">
                    <a:solidFill>
                      <a:schemeClr val="tx1"/>
                    </a:solidFill>
                    <a:latin typeface="+mn-lt"/>
                    <a:ea typeface="+mn-ea"/>
                    <a:cs typeface="+mn-cs"/>
                  </a:rPr>
                  <a:t>x</a:t>
                </a:r>
                <a:r>
                  <a:rPr lang="en-US" sz="1200" b="0" i="0" u="none" strike="noStrike" kern="1200" baseline="-25000" dirty="0" smtClean="0">
                    <a:solidFill>
                      <a:schemeClr val="tx1"/>
                    </a:solidFill>
                    <a:latin typeface="+mn-lt"/>
                    <a:ea typeface="+mn-ea"/>
                    <a:cs typeface="+mn-cs"/>
                  </a:rPr>
                  <a:t>3</a:t>
                </a:r>
                <a:r>
                  <a:rPr lang="en-US" sz="1200" b="0" i="0" u="none" strike="noStrike" kern="1200" baseline="0" dirty="0" smtClean="0">
                    <a:solidFill>
                      <a:schemeClr val="tx1"/>
                    </a:solidFill>
                    <a:latin typeface="+mn-lt"/>
                    <a:ea typeface="+mn-ea"/>
                    <a:cs typeface="+mn-cs"/>
                  </a:rPr>
                  <a:t> to the current Butler Trucking multiple regression model.</a:t>
                </a: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69</a:t>
            </a:fld>
            <a:endParaRPr lang="en-US" dirty="0"/>
          </a:p>
        </p:txBody>
      </p:sp>
    </p:spTree>
    <p:extLst>
      <p:ext uri="{BB962C8B-B14F-4D97-AF65-F5344CB8AC3E}">
        <p14:creationId xmlns:p14="http://schemas.microsoft.com/office/powerpoint/2010/main" val="1037279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Using Excel’s Regression tool to develop the estimated regression equation, we obtained the Excel output in Figure 7.24.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estimated regression equation is </a:t>
                </a:r>
                <a14:m>
                  <m:oMath xmlns:m="http://schemas.openxmlformats.org/officeDocument/2006/math">
                    <m:acc>
                      <m:accPr>
                        <m:chr m:val="̂"/>
                        <m:ctrlPr>
                          <a:rPr lang="en-US" sz="1200" b="0" i="1" u="none" strike="noStrike" kern="1200" baseline="0" smtClean="0">
                            <a:solidFill>
                              <a:schemeClr val="tx1"/>
                            </a:solidFill>
                            <a:latin typeface="Cambria Math" panose="02040503050406030204" pitchFamily="18" charset="0"/>
                            <a:ea typeface="+mn-ea"/>
                            <a:cs typeface="+mn-cs"/>
                          </a:rPr>
                        </m:ctrlPr>
                      </m:accPr>
                      <m:e>
                        <m:r>
                          <a:rPr lang="en-US" sz="1200" b="0" i="1" u="none" strike="noStrike" kern="1200" baseline="0" smtClean="0">
                            <a:solidFill>
                              <a:schemeClr val="tx1"/>
                            </a:solidFill>
                            <a:latin typeface="Cambria Math"/>
                            <a:ea typeface="+mn-ea"/>
                            <a:cs typeface="+mn-cs"/>
                          </a:rPr>
                          <m:t>𝑦</m:t>
                        </m:r>
                      </m:e>
                    </m:acc>
                  </m:oMath>
                </a14:m>
                <a:r>
                  <a:rPr lang="es-ES" sz="1200" b="0" i="0" u="none" strike="noStrike" kern="1200" baseline="0" dirty="0">
                    <a:solidFill>
                      <a:schemeClr val="tx1"/>
                    </a:solidFill>
                    <a:latin typeface="+mn-lt"/>
                    <a:ea typeface="+mn-ea"/>
                    <a:cs typeface="+mn-cs"/>
                  </a:rPr>
                  <a:t> = </a:t>
                </a:r>
                <a:r>
                  <a:rPr lang="es-ES" sz="1200" b="0" i="0" u="none" strike="noStrike" kern="1200" baseline="0" dirty="0">
                    <a:solidFill>
                      <a:schemeClr val="tx1"/>
                    </a:solidFill>
                    <a:latin typeface="Arial"/>
                    <a:ea typeface="+mn-ea"/>
                    <a:cs typeface="Arial"/>
                  </a:rPr>
                  <a:t>–</a:t>
                </a:r>
                <a:r>
                  <a:rPr lang="es-ES" sz="1200" b="0" i="0" u="none" strike="noStrike" kern="1200" baseline="0" dirty="0">
                    <a:solidFill>
                      <a:schemeClr val="tx1"/>
                    </a:solidFill>
                    <a:latin typeface="+mn-lt"/>
                    <a:ea typeface="+mn-ea"/>
                    <a:cs typeface="+mn-cs"/>
                  </a:rPr>
                  <a:t>0.3302 + 0.0672</a:t>
                </a:r>
                <a:r>
                  <a:rPr lang="es-ES" sz="1200" b="0" i="1" u="none" strike="noStrike" kern="1200" baseline="0" dirty="0">
                    <a:solidFill>
                      <a:schemeClr val="tx1"/>
                    </a:solidFill>
                    <a:latin typeface="+mn-lt"/>
                    <a:ea typeface="+mn-ea"/>
                    <a:cs typeface="+mn-cs"/>
                  </a:rPr>
                  <a:t>x</a:t>
                </a:r>
                <a:r>
                  <a:rPr lang="es-ES" sz="1200" b="0" i="0" u="none" strike="noStrike" kern="1200" baseline="-25000" dirty="0">
                    <a:solidFill>
                      <a:schemeClr val="tx1"/>
                    </a:solidFill>
                    <a:latin typeface="+mn-lt"/>
                    <a:ea typeface="+mn-ea"/>
                    <a:cs typeface="+mn-cs"/>
                  </a:rPr>
                  <a:t>1</a:t>
                </a:r>
                <a:r>
                  <a:rPr lang="es-ES" sz="1200" b="0" i="0" u="none" strike="noStrike" kern="1200" baseline="0" dirty="0">
                    <a:solidFill>
                      <a:schemeClr val="tx1"/>
                    </a:solidFill>
                    <a:latin typeface="+mn-lt"/>
                    <a:ea typeface="+mn-ea"/>
                    <a:cs typeface="+mn-cs"/>
                  </a:rPr>
                  <a:t> + 0.6735</a:t>
                </a:r>
                <a:r>
                  <a:rPr lang="es-ES" sz="1200" b="0" i="1" u="none" strike="noStrike" kern="1200" baseline="0" dirty="0">
                    <a:solidFill>
                      <a:schemeClr val="tx1"/>
                    </a:solidFill>
                    <a:latin typeface="+mn-lt"/>
                    <a:ea typeface="+mn-ea"/>
                    <a:cs typeface="+mn-cs"/>
                  </a:rPr>
                  <a:t>x</a:t>
                </a:r>
                <a:r>
                  <a:rPr lang="es-ES" sz="1200" b="0" i="0" u="none" strike="noStrike" kern="1200" baseline="-25000" dirty="0">
                    <a:solidFill>
                      <a:schemeClr val="tx1"/>
                    </a:solidFill>
                    <a:latin typeface="+mn-lt"/>
                    <a:ea typeface="+mn-ea"/>
                    <a:cs typeface="+mn-cs"/>
                  </a:rPr>
                  <a:t>2</a:t>
                </a:r>
                <a:r>
                  <a:rPr lang="es-ES" sz="1200" b="0" i="0" u="none" strike="noStrike" kern="1200" baseline="0" dirty="0">
                    <a:solidFill>
                      <a:schemeClr val="tx1"/>
                    </a:solidFill>
                    <a:latin typeface="+mn-lt"/>
                    <a:ea typeface="+mn-ea"/>
                    <a:cs typeface="+mn-cs"/>
                  </a:rPr>
                  <a:t> + 0.9980</a:t>
                </a:r>
                <a:r>
                  <a:rPr lang="es-ES" sz="1200" b="0" i="1" u="none" strike="noStrike" kern="1200" baseline="0" dirty="0">
                    <a:solidFill>
                      <a:schemeClr val="tx1"/>
                    </a:solidFill>
                    <a:latin typeface="+mn-lt"/>
                    <a:ea typeface="+mn-ea"/>
                    <a:cs typeface="+mn-cs"/>
                  </a:rPr>
                  <a:t>x</a:t>
                </a:r>
                <a:r>
                  <a:rPr lang="es-E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a:t>
                </a:r>
                <a:endParaRPr lang="es-ES" sz="1200" b="0" i="0" u="none" strike="noStrike" kern="1200" baseline="-250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Using Excel’s Regression tool to develop the estimated regression equation, we obtained the Excel output in Figure 4.26.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estimated regression equation is </a:t>
                </a:r>
                <a:r>
                  <a:rPr lang="en-US" sz="1200" b="0" i="0" u="none" strike="noStrike" kern="1200" baseline="0" smtClean="0">
                    <a:solidFill>
                      <a:schemeClr val="tx1"/>
                    </a:solidFill>
                    <a:latin typeface="Cambria Math"/>
                    <a:ea typeface="+mn-ea"/>
                    <a:cs typeface="+mn-cs"/>
                  </a:rPr>
                  <a:t>𝑦 ̂</a:t>
                </a:r>
                <a:r>
                  <a:rPr lang="es-ES" sz="1200" b="0" i="0" u="none" strike="noStrike" kern="1200" baseline="0" dirty="0" smtClean="0">
                    <a:solidFill>
                      <a:schemeClr val="tx1"/>
                    </a:solidFill>
                    <a:latin typeface="+mn-lt"/>
                    <a:ea typeface="+mn-ea"/>
                    <a:cs typeface="+mn-cs"/>
                  </a:rPr>
                  <a:t> = </a:t>
                </a:r>
                <a:r>
                  <a:rPr lang="es-ES" sz="1200" b="0" i="0" u="none" strike="noStrike" kern="1200" baseline="0" dirty="0" smtClean="0">
                    <a:solidFill>
                      <a:schemeClr val="tx1"/>
                    </a:solidFill>
                    <a:latin typeface="Arial"/>
                    <a:ea typeface="+mn-ea"/>
                    <a:cs typeface="Arial"/>
                  </a:rPr>
                  <a:t>–</a:t>
                </a:r>
                <a:r>
                  <a:rPr lang="es-ES" sz="1200" b="0" i="0" u="none" strike="noStrike" kern="1200" baseline="0" dirty="0" smtClean="0">
                    <a:solidFill>
                      <a:schemeClr val="tx1"/>
                    </a:solidFill>
                    <a:latin typeface="+mn-lt"/>
                    <a:ea typeface="+mn-ea"/>
                    <a:cs typeface="+mn-cs"/>
                  </a:rPr>
                  <a:t>0.3302 + 0.0672</a:t>
                </a:r>
                <a:r>
                  <a:rPr lang="es-ES" sz="1200" b="0" i="1" u="none" strike="noStrike" kern="1200" baseline="0" dirty="0" smtClean="0">
                    <a:solidFill>
                      <a:schemeClr val="tx1"/>
                    </a:solidFill>
                    <a:latin typeface="+mn-lt"/>
                    <a:ea typeface="+mn-ea"/>
                    <a:cs typeface="+mn-cs"/>
                  </a:rPr>
                  <a:t>x</a:t>
                </a:r>
                <a:r>
                  <a:rPr lang="es-ES" sz="1200" b="0" i="0" u="none" strike="noStrike" kern="1200" baseline="-25000" dirty="0" smtClean="0">
                    <a:solidFill>
                      <a:schemeClr val="tx1"/>
                    </a:solidFill>
                    <a:latin typeface="+mn-lt"/>
                    <a:ea typeface="+mn-ea"/>
                    <a:cs typeface="+mn-cs"/>
                  </a:rPr>
                  <a:t>1</a:t>
                </a:r>
                <a:r>
                  <a:rPr lang="es-ES" sz="1200" b="0" i="0" u="none" strike="noStrike" kern="1200" baseline="0" dirty="0" smtClean="0">
                    <a:solidFill>
                      <a:schemeClr val="tx1"/>
                    </a:solidFill>
                    <a:latin typeface="+mn-lt"/>
                    <a:ea typeface="+mn-ea"/>
                    <a:cs typeface="+mn-cs"/>
                  </a:rPr>
                  <a:t> + 0.6735</a:t>
                </a:r>
                <a:r>
                  <a:rPr lang="es-ES" sz="1200" b="0" i="1" u="none" strike="noStrike" kern="1200" baseline="0" dirty="0" smtClean="0">
                    <a:solidFill>
                      <a:schemeClr val="tx1"/>
                    </a:solidFill>
                    <a:latin typeface="+mn-lt"/>
                    <a:ea typeface="+mn-ea"/>
                    <a:cs typeface="+mn-cs"/>
                  </a:rPr>
                  <a:t>x</a:t>
                </a:r>
                <a:r>
                  <a:rPr lang="es-ES" sz="1200" b="0" i="0" u="none" strike="noStrike" kern="1200" baseline="-25000" dirty="0" smtClean="0">
                    <a:solidFill>
                      <a:schemeClr val="tx1"/>
                    </a:solidFill>
                    <a:latin typeface="+mn-lt"/>
                    <a:ea typeface="+mn-ea"/>
                    <a:cs typeface="+mn-cs"/>
                  </a:rPr>
                  <a:t>2</a:t>
                </a:r>
                <a:r>
                  <a:rPr lang="es-ES" sz="1200" b="0" i="0" u="none" strike="noStrike" kern="1200" baseline="0" dirty="0" smtClean="0">
                    <a:solidFill>
                      <a:schemeClr val="tx1"/>
                    </a:solidFill>
                    <a:latin typeface="+mn-lt"/>
                    <a:ea typeface="+mn-ea"/>
                    <a:cs typeface="+mn-cs"/>
                  </a:rPr>
                  <a:t> + 0.9980</a:t>
                </a:r>
                <a:r>
                  <a:rPr lang="es-ES" sz="1200" b="0" i="1" u="none" strike="noStrike" kern="1200" baseline="0" dirty="0" smtClean="0">
                    <a:solidFill>
                      <a:schemeClr val="tx1"/>
                    </a:solidFill>
                    <a:latin typeface="+mn-lt"/>
                    <a:ea typeface="+mn-ea"/>
                    <a:cs typeface="+mn-cs"/>
                  </a:rPr>
                  <a:t>x</a:t>
                </a:r>
                <a:r>
                  <a:rPr lang="es-ES" sz="1200" b="0" i="0" u="none" strike="noStrike" kern="1200" baseline="-25000" dirty="0" smtClean="0">
                    <a:solidFill>
                      <a:schemeClr val="tx1"/>
                    </a:solidFill>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70</a:t>
            </a:fld>
            <a:endParaRPr lang="en-US" dirty="0"/>
          </a:p>
        </p:txBody>
      </p:sp>
    </p:spTree>
    <p:extLst>
      <p:ext uri="{BB962C8B-B14F-4D97-AF65-F5344CB8AC3E}">
        <p14:creationId xmlns:p14="http://schemas.microsoft.com/office/powerpoint/2010/main" val="523093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73</a:t>
            </a:fld>
            <a:endParaRPr lang="en-US" dirty="0"/>
          </a:p>
        </p:txBody>
      </p:sp>
    </p:spTree>
    <p:extLst>
      <p:ext uri="{BB962C8B-B14F-4D97-AF65-F5344CB8AC3E}">
        <p14:creationId xmlns:p14="http://schemas.microsoft.com/office/powerpoint/2010/main" val="366601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a:t>
            </a:fld>
            <a:endParaRPr lang="en-US" dirty="0"/>
          </a:p>
        </p:txBody>
      </p:sp>
    </p:spTree>
    <p:extLst>
      <p:ext uri="{BB962C8B-B14F-4D97-AF65-F5344CB8AC3E}">
        <p14:creationId xmlns:p14="http://schemas.microsoft.com/office/powerpoint/2010/main" val="28395546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Dummy variables are often used to model seasonal effects in sales data.</a:t>
            </a:r>
          </a:p>
        </p:txBody>
      </p:sp>
      <p:sp>
        <p:nvSpPr>
          <p:cNvPr id="4" name="Slide Number Placeholder 3"/>
          <p:cNvSpPr>
            <a:spLocks noGrp="1"/>
          </p:cNvSpPr>
          <p:nvPr>
            <p:ph type="sldNum" sz="quarter" idx="10"/>
          </p:nvPr>
        </p:nvSpPr>
        <p:spPr/>
        <p:txBody>
          <a:bodyPr/>
          <a:lstStyle/>
          <a:p>
            <a:fld id="{0E84BCD9-8A95-4B10-B16F-9AC99E7F7862}" type="slidenum">
              <a:rPr lang="en-US" smtClean="0"/>
              <a:t>74</a:t>
            </a:fld>
            <a:endParaRPr lang="en-US"/>
          </a:p>
        </p:txBody>
      </p:sp>
    </p:spTree>
    <p:extLst>
      <p:ext uri="{BB962C8B-B14F-4D97-AF65-F5344CB8AC3E}">
        <p14:creationId xmlns:p14="http://schemas.microsoft.com/office/powerpoint/2010/main" val="4079428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1200" i="1" dirty="0">
                <a:latin typeface="+mn-lt"/>
              </a:rPr>
              <a:t>b</a:t>
            </a:r>
            <a:r>
              <a:rPr lang="en-US" sz="1200" baseline="-25000" dirty="0"/>
              <a:t>0</a:t>
            </a:r>
            <a:r>
              <a:rPr lang="en-US" sz="1200" dirty="0"/>
              <a:t> = Mean or expected value of sales for Region A.</a:t>
            </a:r>
          </a:p>
          <a:p>
            <a:pPr marL="171450" indent="-171450">
              <a:spcBef>
                <a:spcPts val="0"/>
              </a:spcBef>
              <a:spcAft>
                <a:spcPts val="0"/>
              </a:spcAft>
              <a:buFont typeface="Arial" panose="020B0604020202020204" pitchFamily="34" charset="0"/>
              <a:buChar char="•"/>
            </a:pPr>
            <a:r>
              <a:rPr lang="en-US" sz="1200" i="1" dirty="0">
                <a:latin typeface="+mn-lt"/>
              </a:rPr>
              <a:t>b</a:t>
            </a:r>
            <a:r>
              <a:rPr lang="en-US" sz="1200" baseline="-25000" dirty="0"/>
              <a:t>1</a:t>
            </a:r>
            <a:r>
              <a:rPr lang="en-US" sz="1200" dirty="0"/>
              <a:t> = Difference between the mean number of units sold in Region B and the mean number of units sold in Region A.</a:t>
            </a:r>
          </a:p>
          <a:p>
            <a:pPr marL="171450" indent="-171450">
              <a:spcBef>
                <a:spcPts val="0"/>
              </a:spcBef>
              <a:spcAft>
                <a:spcPts val="0"/>
              </a:spcAft>
              <a:buFont typeface="Arial" panose="020B0604020202020204" pitchFamily="34" charset="0"/>
              <a:buChar char="•"/>
            </a:pPr>
            <a:r>
              <a:rPr lang="en-US" sz="1200" i="1" dirty="0">
                <a:latin typeface="+mn-lt"/>
              </a:rPr>
              <a:t>b</a:t>
            </a:r>
            <a:r>
              <a:rPr lang="en-US" sz="1200" baseline="-25000" dirty="0"/>
              <a:t>2</a:t>
            </a:r>
            <a:r>
              <a:rPr lang="en-US" sz="1200" dirty="0"/>
              <a:t> = Difference between the mean number of units sold in Region C and the mean number of units sold in Region A.</a:t>
            </a:r>
          </a:p>
        </p:txBody>
      </p:sp>
      <p:sp>
        <p:nvSpPr>
          <p:cNvPr id="4" name="Slide Number Placeholder 3"/>
          <p:cNvSpPr>
            <a:spLocks noGrp="1"/>
          </p:cNvSpPr>
          <p:nvPr>
            <p:ph type="sldNum" sz="quarter" idx="10"/>
          </p:nvPr>
        </p:nvSpPr>
        <p:spPr/>
        <p:txBody>
          <a:bodyPr/>
          <a:lstStyle/>
          <a:p>
            <a:fld id="{54F60B61-172D-4509-B931-6E88C4E54591}" type="slidenum">
              <a:rPr lang="en-US" smtClean="0"/>
              <a:t>76</a:t>
            </a:fld>
            <a:endParaRPr lang="en-US" dirty="0"/>
          </a:p>
        </p:txBody>
      </p:sp>
    </p:spTree>
    <p:extLst>
      <p:ext uri="{BB962C8B-B14F-4D97-AF65-F5344CB8AC3E}">
        <p14:creationId xmlns:p14="http://schemas.microsoft.com/office/powerpoint/2010/main" val="1201471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0"/>
              </a:spcBef>
              <a:spcAft>
                <a:spcPts val="0"/>
              </a:spcAft>
              <a:buFont typeface="Arial" panose="020B0604020202020204" pitchFamily="34" charset="0"/>
              <a:buChar char="•"/>
            </a:pPr>
            <a:r>
              <a:rPr lang="en-US" sz="1200" dirty="0"/>
              <a:t>Two dummy variables were required in this example because sales region is a categorical variable with three levels. But the assignment of specific</a:t>
            </a:r>
            <a:r>
              <a:rPr lang="en-US" sz="1200" baseline="0" dirty="0"/>
              <a:t> variables is arbitrary.</a:t>
            </a:r>
          </a:p>
          <a:p>
            <a:pPr marL="171450" indent="-171450">
              <a:spcBef>
                <a:spcPts val="0"/>
              </a:spcBef>
              <a:spcAft>
                <a:spcPts val="0"/>
              </a:spcAft>
              <a:buFont typeface="Arial" panose="020B0604020202020204" pitchFamily="34" charset="0"/>
              <a:buChar char="•"/>
            </a:pPr>
            <a:r>
              <a:rPr lang="en-US" sz="1200" dirty="0"/>
              <a:t>The important point to remember is that when a categorical variable has </a:t>
            </a:r>
            <a:r>
              <a:rPr lang="en-US" sz="1200" i="1" dirty="0"/>
              <a:t>k</a:t>
            </a:r>
            <a:r>
              <a:rPr lang="en-US" sz="1200" dirty="0"/>
              <a:t> levels, </a:t>
            </a:r>
            <a:r>
              <a:rPr lang="en-US" sz="1200" i="1" dirty="0"/>
              <a:t>k</a:t>
            </a:r>
            <a:r>
              <a:rPr lang="en-US" sz="1200" dirty="0"/>
              <a:t> – 1 dummy variables are required in the multiple regression analysis.</a:t>
            </a:r>
          </a:p>
        </p:txBody>
      </p:sp>
      <p:sp>
        <p:nvSpPr>
          <p:cNvPr id="4" name="Slide Number Placeholder 3"/>
          <p:cNvSpPr>
            <a:spLocks noGrp="1"/>
          </p:cNvSpPr>
          <p:nvPr>
            <p:ph type="sldNum" sz="quarter" idx="10"/>
          </p:nvPr>
        </p:nvSpPr>
        <p:spPr/>
        <p:txBody>
          <a:bodyPr/>
          <a:lstStyle/>
          <a:p>
            <a:fld id="{54F60B61-172D-4509-B931-6E88C4E54591}" type="slidenum">
              <a:rPr lang="en-US" smtClean="0"/>
              <a:t>77</a:t>
            </a:fld>
            <a:endParaRPr lang="en-US" dirty="0"/>
          </a:p>
        </p:txBody>
      </p:sp>
    </p:spTree>
    <p:extLst>
      <p:ext uri="{BB962C8B-B14F-4D97-AF65-F5344CB8AC3E}">
        <p14:creationId xmlns:p14="http://schemas.microsoft.com/office/powerpoint/2010/main" val="2580931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Reynolds, Inc., is a manufacturer of industrial scales and laboratory equipment.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Managers at Reynolds want to investigate the relationship between length of employment of their salespeople and the number of electronic laboratory scales sold.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7.25, the scatter chart for these data, indicates a possible curvilinear relationship between the length of time employed and the number of units sold.</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79</a:t>
            </a:fld>
            <a:endParaRPr lang="en-US" dirty="0"/>
          </a:p>
        </p:txBody>
      </p:sp>
    </p:spTree>
    <p:extLst>
      <p:ext uri="{BB962C8B-B14F-4D97-AF65-F5344CB8AC3E}">
        <p14:creationId xmlns:p14="http://schemas.microsoft.com/office/powerpoint/2010/main" val="30364395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Figure 7.26 is the Excel output for a simple linear regression.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estimated regression: Sales = 113.7453 + 2.3675 Months Employed.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computer output shows that the relationship is significant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 9.3954E-06 in cell E18 of Figure 7.26 for the </a:t>
            </a:r>
            <a:r>
              <a:rPr lang="en-US" sz="1200" b="0" i="1" u="none" strike="noStrike" kern="1200" baseline="0" dirty="0">
                <a:solidFill>
                  <a:schemeClr val="tx1"/>
                </a:solidFill>
                <a:latin typeface="+mn-lt"/>
                <a:ea typeface="+mn-ea"/>
                <a:cs typeface="+mn-cs"/>
              </a:rPr>
              <a:t>t </a:t>
            </a:r>
            <a:r>
              <a:rPr lang="en-US" sz="1200" b="0" i="0" u="none" strike="noStrike" kern="1200" baseline="0" dirty="0">
                <a:solidFill>
                  <a:schemeClr val="tx1"/>
                </a:solidFill>
                <a:latin typeface="+mn-lt"/>
                <a:ea typeface="+mn-ea"/>
                <a:cs typeface="+mn-cs"/>
              </a:rPr>
              <a:t>test that </a:t>
            </a:r>
            <a:r>
              <a:rPr lang="el-GR" sz="1200" b="0" i="1" u="none" strike="noStrike" kern="1200" baseline="0" dirty="0">
                <a:solidFill>
                  <a:schemeClr val="tx1"/>
                </a:solidFill>
                <a:latin typeface="+mn-lt"/>
                <a:ea typeface="+mn-ea"/>
                <a:cs typeface="+mn-cs"/>
              </a:rPr>
              <a:t>β</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 0) and that a linear relationship explains a high percentage of the variability in sales (</a:t>
            </a:r>
            <a:r>
              <a:rPr lang="en-US" sz="1200" b="0" i="1" u="none" strike="noStrike" kern="1200" baseline="0" dirty="0">
                <a:solidFill>
                  <a:schemeClr val="tx1"/>
                </a:solidFill>
                <a:latin typeface="+mn-lt"/>
                <a:ea typeface="+mn-ea"/>
                <a:cs typeface="+mn-cs"/>
              </a:rPr>
              <a:t>r </a:t>
            </a:r>
            <a:r>
              <a:rPr lang="en-US" sz="1200" b="0" i="0" u="none" strike="noStrike" kern="1200" baseline="30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 0.7901 in cell B5).</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80</a:t>
            </a:fld>
            <a:endParaRPr lang="en-US" dirty="0"/>
          </a:p>
        </p:txBody>
      </p:sp>
    </p:spTree>
    <p:extLst>
      <p:ext uri="{BB962C8B-B14F-4D97-AF65-F5344CB8AC3E}">
        <p14:creationId xmlns:p14="http://schemas.microsoft.com/office/powerpoint/2010/main" val="837318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pattern in the scatter chart of residuals against the predicted values of the dependent variable in Figure 7.27 suggests that a curvilinear relationship may provide a better fit to the data.</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we have a practical reason to suspect a curvilinear relationship between the number of electronic laboratory scales sold by a salesperson and the number of months the salesperson has been employed, we may wish to consider an alternative to simple linear regression.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example, we may believe that a recently hired salesperson faces a learning curve but becomes increasingly more effective over time and that a salesperson who has been in a sales position with Reynolds for a long time eventually becomes burned out and becomes increasingly less effective.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If our regression model supports this theory, Reynolds management can use the model to identify the approximate point in employment when its salespeople begin to lose their effectiveness, and management can plan strategies to counteract salesperson burnout.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81</a:t>
            </a:fld>
            <a:endParaRPr lang="en-US" dirty="0"/>
          </a:p>
        </p:txBody>
      </p:sp>
    </p:spTree>
    <p:extLst>
      <p:ext uri="{BB962C8B-B14F-4D97-AF65-F5344CB8AC3E}">
        <p14:creationId xmlns:p14="http://schemas.microsoft.com/office/powerpoint/2010/main" val="855571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83</a:t>
            </a:fld>
            <a:endParaRPr lang="en-US" dirty="0"/>
          </a:p>
        </p:txBody>
      </p:sp>
    </p:spTree>
    <p:extLst>
      <p:ext uri="{BB962C8B-B14F-4D97-AF65-F5344CB8AC3E}">
        <p14:creationId xmlns:p14="http://schemas.microsoft.com/office/powerpoint/2010/main" val="25019664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7.29 shows the Excel spreadsheet that includes the square of the number of months the employee has been with the firm.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create the variable, which we will call MonthsSq, we create a new column and set each cell in that column equal to the square of the associated value of the variable Months. These values are shown in Column B of Figure 7.29.</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84</a:t>
            </a:fld>
            <a:endParaRPr lang="en-US" dirty="0"/>
          </a:p>
        </p:txBody>
      </p:sp>
    </p:spTree>
    <p:extLst>
      <p:ext uri="{BB962C8B-B14F-4D97-AF65-F5344CB8AC3E}">
        <p14:creationId xmlns:p14="http://schemas.microsoft.com/office/powerpoint/2010/main" val="23501059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estimated regression equation is Sales = 61.4299 + 5.8198 Months Employed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0.0310 MonthsSq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MonthsSq is the square of the number of months the salesperson has been employed.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Because the value of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(5.8198) is positive, and the value of </a:t>
                </a:r>
                <a:r>
                  <a:rPr lang="en-US" sz="1200" b="0" i="1" u="none" strike="noStrike" kern="1200" baseline="0" dirty="0">
                    <a:solidFill>
                      <a:schemeClr val="tx1"/>
                    </a:solidFill>
                    <a:latin typeface="+mn-lt"/>
                    <a:ea typeface="+mn-ea"/>
                    <a:cs typeface="+mn-cs"/>
                  </a:rPr>
                  <a:t>b</a:t>
                </a:r>
                <a:r>
                  <a:rPr lang="en-US" sz="1200" b="0" i="0" u="none" strike="noStrike" kern="1200" baseline="-25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0.0310) is negative, </a:t>
                </a:r>
                <a14:m>
                  <m:oMath xmlns:m="http://schemas.openxmlformats.org/officeDocument/2006/math">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oMath>
                </a14:m>
                <a:r>
                  <a:rPr lang="en-US" sz="1200" b="0" i="0" u="none" strike="noStrike" kern="1200" baseline="0" dirty="0">
                    <a:solidFill>
                      <a:schemeClr val="tx1"/>
                    </a:solidFill>
                    <a:latin typeface="+mn-lt"/>
                    <a:ea typeface="+mn-ea"/>
                    <a:cs typeface="+mn-cs"/>
                  </a:rPr>
                  <a:t> will initially increase as the number of months the salesperson has been employed increases.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As the value of the independent variable Months Employed increases, its squared value increases more rapidly, and eventually </a:t>
                </a:r>
                <a14:m>
                  <m:oMath xmlns:m="http://schemas.openxmlformats.org/officeDocument/2006/math">
                    <m:acc>
                      <m:accPr>
                        <m:chr m:val="̂"/>
                        <m:ctrlPr>
                          <a:rPr lang="en-US" sz="1200" b="0" i="1" u="none" strike="noStrike" kern="1200" baseline="0" dirty="0" smtClean="0">
                            <a:solidFill>
                              <a:schemeClr val="tx1"/>
                            </a:solidFill>
                            <a:latin typeface="Cambria Math" panose="02040503050406030204" pitchFamily="18" charset="0"/>
                            <a:ea typeface="+mn-ea"/>
                            <a:cs typeface="+mn-cs"/>
                          </a:rPr>
                        </m:ctrlPr>
                      </m:accPr>
                      <m:e>
                        <m:r>
                          <a:rPr lang="en-US" sz="1200" b="0" i="1" u="none" strike="noStrike" kern="1200" baseline="0" dirty="0" smtClean="0">
                            <a:solidFill>
                              <a:schemeClr val="tx1"/>
                            </a:solidFill>
                            <a:latin typeface="Cambria Math"/>
                            <a:ea typeface="+mn-ea"/>
                            <a:cs typeface="+mn-cs"/>
                          </a:rPr>
                          <m:t>𝑦</m:t>
                        </m:r>
                      </m:e>
                    </m:acc>
                  </m:oMath>
                </a14:m>
                <a:r>
                  <a:rPr lang="en-US" sz="1200" b="0" i="0" u="none" strike="noStrike" kern="1200" baseline="0" dirty="0">
                    <a:solidFill>
                      <a:schemeClr val="tx1"/>
                    </a:solidFill>
                    <a:latin typeface="+mn-lt"/>
                    <a:ea typeface="+mn-ea"/>
                    <a:cs typeface="+mn-cs"/>
                  </a:rPr>
                  <a:t> will decrease as the number of months the salesperson has been employed increases.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a:t>
                </a:r>
                <a:r>
                  <a:rPr lang="en-US" sz="1200" b="0" i="1" u="none" strike="noStrike" kern="1200" baseline="0" dirty="0">
                    <a:solidFill>
                      <a:schemeClr val="tx1"/>
                    </a:solidFill>
                    <a:latin typeface="+mn-lt"/>
                    <a:ea typeface="+mn-ea"/>
                    <a:cs typeface="+mn-cs"/>
                  </a:rPr>
                  <a:t>R</a:t>
                </a:r>
                <a:r>
                  <a:rPr lang="en-US" sz="1200" b="0" i="0" u="none" strike="noStrike" kern="1200" baseline="30000" dirty="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of 0.9013 indicates that this regression model explains approximately 90.1% of the variation in Scales Sold for our sample data.</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estimated regression equation is Sales = 61.4299 + 5.8198 Months Employed </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 0.0310 MonthsSq </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MonthsSq </a:t>
                </a:r>
                <a:r>
                  <a:rPr lang="en-US" sz="1200" b="0" i="0" u="none" strike="noStrike" kern="1200" baseline="0" dirty="0" smtClean="0">
                    <a:solidFill>
                      <a:schemeClr val="tx1"/>
                    </a:solidFill>
                    <a:latin typeface="+mn-lt"/>
                    <a:ea typeface="+mn-ea"/>
                    <a:cs typeface="+mn-cs"/>
                  </a:rPr>
                  <a:t>is the square of the number of months the salesperson has been employed.</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Because the value of </a:t>
                </a:r>
                <a:r>
                  <a:rPr lang="en-US" sz="1200" b="0" i="1" u="none" strike="noStrike" kern="1200" baseline="0" dirty="0" smtClean="0">
                    <a:solidFill>
                      <a:schemeClr val="tx1"/>
                    </a:solidFill>
                    <a:latin typeface="+mn-lt"/>
                    <a:ea typeface="+mn-ea"/>
                    <a:cs typeface="+mn-cs"/>
                  </a:rPr>
                  <a:t>b</a:t>
                </a:r>
                <a:r>
                  <a:rPr lang="en-US" sz="1200" b="0" i="0" u="none" strike="noStrike" kern="1200" baseline="-25000" dirty="0" smtClean="0">
                    <a:solidFill>
                      <a:schemeClr val="tx1"/>
                    </a:solidFill>
                    <a:latin typeface="+mn-lt"/>
                    <a:ea typeface="+mn-ea"/>
                    <a:cs typeface="+mn-cs"/>
                  </a:rPr>
                  <a:t>1</a:t>
                </a:r>
                <a:r>
                  <a:rPr lang="en-US" sz="1200" b="0" i="0" u="none" strike="noStrike" kern="1200" baseline="0" dirty="0" smtClean="0">
                    <a:solidFill>
                      <a:schemeClr val="tx1"/>
                    </a:solidFill>
                    <a:latin typeface="+mn-lt"/>
                    <a:ea typeface="+mn-ea"/>
                    <a:cs typeface="+mn-cs"/>
                  </a:rPr>
                  <a:t> (5.8198) is positive, and the value of </a:t>
                </a:r>
                <a:r>
                  <a:rPr lang="en-US" sz="1200" b="0" i="1" u="none" strike="noStrike" kern="1200" baseline="0" dirty="0" smtClean="0">
                    <a:solidFill>
                      <a:schemeClr val="tx1"/>
                    </a:solidFill>
                    <a:latin typeface="+mn-lt"/>
                    <a:ea typeface="+mn-ea"/>
                    <a:cs typeface="+mn-cs"/>
                  </a:rPr>
                  <a:t>b</a:t>
                </a:r>
                <a:r>
                  <a:rPr lang="en-US" sz="1200" b="0" i="0" u="none" strike="noStrike" kern="1200" baseline="-25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Arial"/>
                    <a:ea typeface="+mn-ea"/>
                    <a:cs typeface="Arial"/>
                  </a:rPr>
                  <a:t>–</a:t>
                </a:r>
                <a:r>
                  <a:rPr lang="en-US" sz="1200" b="0" i="0" u="none" strike="noStrike" kern="1200" baseline="0" dirty="0" smtClean="0">
                    <a:solidFill>
                      <a:schemeClr val="tx1"/>
                    </a:solidFill>
                    <a:latin typeface="+mn-lt"/>
                    <a:ea typeface="+mn-ea"/>
                    <a:cs typeface="+mn-cs"/>
                  </a:rPr>
                  <a:t>0.0310</a:t>
                </a:r>
                <a:r>
                  <a:rPr lang="en-US" sz="1200" b="0" i="0" u="none" strike="noStrike" kern="1200" baseline="0" dirty="0" smtClean="0">
                    <a:solidFill>
                      <a:schemeClr val="tx1"/>
                    </a:solidFill>
                    <a:latin typeface="+mn-lt"/>
                    <a:ea typeface="+mn-ea"/>
                    <a:cs typeface="+mn-cs"/>
                  </a:rPr>
                  <a:t>) is negative, </a:t>
                </a:r>
                <a:r>
                  <a:rPr lang="en-US" sz="1200" b="0" i="0" u="none" strike="noStrike" kern="1200" baseline="0" dirty="0" smtClean="0">
                    <a:solidFill>
                      <a:schemeClr val="tx1"/>
                    </a:solidFill>
                    <a:latin typeface="Cambria Math"/>
                    <a:ea typeface="+mn-ea"/>
                    <a:cs typeface="+mn-cs"/>
                  </a:rPr>
                  <a:t>𝑦 ̂</a:t>
                </a:r>
                <a:r>
                  <a:rPr lang="en-US" sz="1200" b="0" i="0" u="none" strike="noStrike" kern="1200" baseline="0" dirty="0" smtClean="0">
                    <a:solidFill>
                      <a:schemeClr val="tx1"/>
                    </a:solidFill>
                    <a:latin typeface="+mn-lt"/>
                    <a:ea typeface="+mn-ea"/>
                    <a:cs typeface="+mn-cs"/>
                  </a:rPr>
                  <a:t> will initially increase as the number of months the salesperson has been employed increases.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As the value of the independent variable Months Employed increases, its squared value increases more rapidly, and eventually </a:t>
                </a:r>
                <a:r>
                  <a:rPr lang="en-US" sz="1200" b="0" i="0" u="none" strike="noStrike" kern="1200" baseline="0" dirty="0" smtClean="0">
                    <a:solidFill>
                      <a:schemeClr val="tx1"/>
                    </a:solidFill>
                    <a:latin typeface="Cambria Math"/>
                    <a:ea typeface="+mn-ea"/>
                    <a:cs typeface="+mn-cs"/>
                  </a:rPr>
                  <a:t>𝑦</a:t>
                </a:r>
                <a:r>
                  <a:rPr lang="en-US" sz="1200" b="0" i="0" u="none" strike="noStrike" kern="1200" baseline="0" dirty="0" smtClean="0">
                    <a:solidFill>
                      <a:schemeClr val="tx1"/>
                    </a:solidFill>
                    <a:latin typeface="Cambria Math"/>
                    <a:ea typeface="+mn-ea"/>
                    <a:cs typeface="+mn-cs"/>
                  </a:rPr>
                  <a:t> ̂</a:t>
                </a:r>
                <a:r>
                  <a:rPr lang="en-US" sz="1200" b="0" i="0" u="none" strike="noStrike" kern="1200" baseline="0" dirty="0" smtClean="0">
                    <a:solidFill>
                      <a:schemeClr val="tx1"/>
                    </a:solidFill>
                    <a:latin typeface="+mn-lt"/>
                    <a:ea typeface="+mn-ea"/>
                    <a:cs typeface="+mn-cs"/>
                  </a:rPr>
                  <a:t> will decrease as the number of months the salesperson has been employed increases.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a:t>
                </a:r>
                <a:r>
                  <a:rPr lang="en-US" sz="1200" b="0" i="1" u="none" strike="noStrike" kern="1200" baseline="0" dirty="0" smtClean="0">
                    <a:solidFill>
                      <a:schemeClr val="tx1"/>
                    </a:solidFill>
                    <a:latin typeface="+mn-lt"/>
                    <a:ea typeface="+mn-ea"/>
                    <a:cs typeface="+mn-cs"/>
                  </a:rPr>
                  <a:t>R</a:t>
                </a:r>
                <a:r>
                  <a:rPr lang="en-US" sz="1200" b="0" i="0" u="none" strike="noStrike" kern="1200" baseline="30000" dirty="0" smtClean="0">
                    <a:solidFill>
                      <a:schemeClr val="tx1"/>
                    </a:solidFill>
                    <a:latin typeface="+mn-lt"/>
                    <a:ea typeface="+mn-ea"/>
                    <a:cs typeface="+mn-cs"/>
                  </a:rPr>
                  <a:t>2</a:t>
                </a:r>
                <a:r>
                  <a:rPr lang="en-US" sz="1200" b="0" i="0" u="none" strike="noStrike" kern="1200" baseline="0" dirty="0" smtClean="0">
                    <a:solidFill>
                      <a:schemeClr val="tx1"/>
                    </a:solidFill>
                    <a:latin typeface="+mn-lt"/>
                    <a:ea typeface="+mn-ea"/>
                    <a:cs typeface="+mn-cs"/>
                  </a:rPr>
                  <a:t> of 0.9013 indicates that this regression model explains approximately 90.2 percent of the variation in Scales Sold for our sample data.</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54F60B61-172D-4509-B931-6E88C4E54591}" type="slidenum">
              <a:rPr lang="en-US" smtClean="0"/>
              <a:t>85</a:t>
            </a:fld>
            <a:endParaRPr lang="en-US" dirty="0"/>
          </a:p>
        </p:txBody>
      </p:sp>
    </p:spTree>
    <p:extLst>
      <p:ext uri="{BB962C8B-B14F-4D97-AF65-F5344CB8AC3E}">
        <p14:creationId xmlns:p14="http://schemas.microsoft.com/office/powerpoint/2010/main" val="2128819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lack of a distinct pattern in the scatter chart of residuals against the predicted values of the dependent variable (Figure 7.31) suggests that the quadratic model fits the data better than the simple linear regression in the Reynolds example (the scatter chart of residuals against the independent variable Months Employed would also lead us to this conclusion).</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86</a:t>
            </a:fld>
            <a:endParaRPr lang="en-US" dirty="0"/>
          </a:p>
        </p:txBody>
      </p:sp>
    </p:spTree>
    <p:extLst>
      <p:ext uri="{BB962C8B-B14F-4D97-AF65-F5344CB8AC3E}">
        <p14:creationId xmlns:p14="http://schemas.microsoft.com/office/powerpoint/2010/main" val="408523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To illustrate the least squares method, suppose data were collected from a sample of 10 Butler Trucking Company driving assignments.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For the </a:t>
            </a:r>
            <a:r>
              <a:rPr lang="en-US" sz="1200" b="0" i="1" u="none" strike="noStrike" kern="1200" baseline="0" dirty="0">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th observation or driving assignment in the sample,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the miles traveled and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is the travel time (in hours).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values of </a:t>
            </a:r>
            <a:r>
              <a:rPr lang="en-US" sz="1200" b="0" i="1" u="none" strike="noStrike" kern="1200" baseline="0" dirty="0">
                <a:solidFill>
                  <a:schemeClr val="tx1"/>
                </a:solidFill>
                <a:latin typeface="+mn-lt"/>
                <a:ea typeface="+mn-ea"/>
                <a:cs typeface="+mn-cs"/>
              </a:rPr>
              <a:t>x</a:t>
            </a:r>
            <a:r>
              <a:rPr lang="en-US" sz="1200" b="0" i="1" u="none" strike="noStrike" kern="1200" baseline="-25000" dirty="0">
                <a:solidFill>
                  <a:schemeClr val="tx1"/>
                </a:solidFill>
                <a:latin typeface="+mn-lt"/>
                <a:ea typeface="+mn-ea"/>
                <a:cs typeface="+mn-cs"/>
              </a:rPr>
              <a:t>i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1" u="none" strike="noStrike" kern="1200" baseline="-25000" dirty="0">
                <a:solidFill>
                  <a:schemeClr val="tx1"/>
                </a:solidFill>
                <a:latin typeface="+mn-lt"/>
                <a:ea typeface="+mn-ea"/>
                <a:cs typeface="+mn-cs"/>
              </a:rPr>
              <a:t>i</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for the 10 driving assignments in the sample are summarized in Table 7.1. </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12</a:t>
            </a:fld>
            <a:endParaRPr lang="en-US" dirty="0"/>
          </a:p>
        </p:txBody>
      </p:sp>
    </p:spTree>
    <p:extLst>
      <p:ext uri="{BB962C8B-B14F-4D97-AF65-F5344CB8AC3E}">
        <p14:creationId xmlns:p14="http://schemas.microsoft.com/office/powerpoint/2010/main" val="17056067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88</a:t>
            </a:fld>
            <a:endParaRPr lang="en-US" dirty="0"/>
          </a:p>
        </p:txBody>
      </p:sp>
    </p:spTree>
    <p:extLst>
      <p:ext uri="{BB962C8B-B14F-4D97-AF65-F5344CB8AC3E}">
        <p14:creationId xmlns:p14="http://schemas.microsoft.com/office/powerpoint/2010/main" val="19806222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7.32 provides the scatter chart for the Reynolds data with an indication of the possible location of the knot, which we have denoted </a:t>
            </a:r>
            <a:r>
              <a:rPr lang="en-US" sz="1200" b="0" i="1" u="none" strike="noStrike" kern="1200" baseline="0" dirty="0">
                <a:solidFill>
                  <a:schemeClr val="tx1"/>
                </a:solidFill>
                <a:latin typeface="+mn-lt"/>
                <a:ea typeface="+mn-ea"/>
                <a:cs typeface="+mn-cs"/>
              </a:rPr>
              <a:t>x </a:t>
            </a:r>
            <a:r>
              <a:rPr lang="en-US" sz="1200" b="0" i="0" u="none" strike="noStrike" kern="1200" baseline="30000" dirty="0">
                <a:solidFill>
                  <a:schemeClr val="tx1"/>
                </a:solidFill>
                <a:latin typeface="+mn-lt"/>
                <a:ea typeface="+mn-ea"/>
                <a:cs typeface="+mn-cs"/>
              </a:rPr>
              <a:t>(</a:t>
            </a:r>
            <a:r>
              <a:rPr lang="en-US" sz="1200" b="0" i="1" u="none" strike="noStrike" kern="1200" baseline="30000" dirty="0">
                <a:solidFill>
                  <a:schemeClr val="tx1"/>
                </a:solidFill>
                <a:latin typeface="+mn-lt"/>
                <a:ea typeface="+mn-ea"/>
                <a:cs typeface="+mn-cs"/>
              </a:rPr>
              <a:t>k</a:t>
            </a:r>
            <a:r>
              <a:rPr lang="en-US" sz="1200" b="0" i="0" u="none" strike="noStrike" kern="1200" baseline="3000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From this scatter chart, it appears the knot is at approximately 90 months.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89</a:t>
            </a:fld>
            <a:endParaRPr lang="en-US" dirty="0"/>
          </a:p>
        </p:txBody>
      </p:sp>
    </p:spTree>
    <p:extLst>
      <p:ext uri="{BB962C8B-B14F-4D97-AF65-F5344CB8AC3E}">
        <p14:creationId xmlns:p14="http://schemas.microsoft.com/office/powerpoint/2010/main" val="41342613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Once we have decided on the location of the knot, we define a dummy variable that is equal to zero for any observation for which the value of Months Employed is less than or equal to the value of the knot, and equal to one for any observation for which the value of Months Employed is greater than the value of the knot.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interpretation of this model is similar to the interpretation of the quadratic regression model.</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90</a:t>
            </a:fld>
            <a:endParaRPr lang="en-US" dirty="0"/>
          </a:p>
        </p:txBody>
      </p:sp>
    </p:spTree>
    <p:extLst>
      <p:ext uri="{BB962C8B-B14F-4D97-AF65-F5344CB8AC3E}">
        <p14:creationId xmlns:p14="http://schemas.microsoft.com/office/powerpoint/2010/main" val="2573936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91</a:t>
            </a:fld>
            <a:endParaRPr lang="en-US" dirty="0"/>
          </a:p>
        </p:txBody>
      </p:sp>
    </p:spTree>
    <p:extLst>
      <p:ext uri="{BB962C8B-B14F-4D97-AF65-F5344CB8AC3E}">
        <p14:creationId xmlns:p14="http://schemas.microsoft.com/office/powerpoint/2010/main" val="22006482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the multiple linear regression model,</a:t>
            </a:r>
            <a:r>
              <a:rPr lang="en-US" baseline="0" dirty="0"/>
              <a:t> </a:t>
            </a:r>
            <a:r>
              <a:rPr lang="en-US" i="1" dirty="0"/>
              <a:t>y </a:t>
            </a:r>
            <a:r>
              <a:rPr lang="en-US" dirty="0"/>
              <a:t>is the dependent</a:t>
            </a:r>
            <a:r>
              <a:rPr lang="en-US" baseline="0" dirty="0"/>
              <a:t> variable, </a:t>
            </a:r>
            <a:r>
              <a:rPr lang="en-US" i="1" dirty="0"/>
              <a:t>x</a:t>
            </a:r>
            <a:r>
              <a:rPr lang="en-US" baseline="-25000" dirty="0"/>
              <a:t>1</a:t>
            </a:r>
            <a:r>
              <a:rPr lang="en-US" dirty="0"/>
              <a:t> and </a:t>
            </a:r>
            <a:r>
              <a:rPr lang="en-US" i="1" dirty="0"/>
              <a:t>x</a:t>
            </a:r>
            <a:r>
              <a:rPr lang="en-US" baseline="-25000" dirty="0"/>
              <a:t>2</a:t>
            </a:r>
            <a:r>
              <a:rPr lang="en-US" baseline="0" dirty="0"/>
              <a:t> are </a:t>
            </a:r>
            <a:r>
              <a:rPr lang="en-US" dirty="0"/>
              <a:t>independent variables.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t>x</a:t>
            </a:r>
            <a:r>
              <a:rPr lang="en-US" baseline="-25000" dirty="0"/>
              <a:t>1</a:t>
            </a:r>
            <a:r>
              <a:rPr lang="en-US" i="1" dirty="0"/>
              <a:t>x</a:t>
            </a:r>
            <a:r>
              <a:rPr lang="en-US" baseline="-25000" dirty="0"/>
              <a:t>2</a:t>
            </a:r>
            <a:r>
              <a:rPr lang="en-US" dirty="0"/>
              <a:t> depicts interaction between the two independent variables.</a:t>
            </a:r>
            <a:r>
              <a:rPr lang="en-US" baseline="0" dirty="0"/>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When interaction between two variables is present, we cannot study the relationship between one independent variable and the dependent variable </a:t>
            </a:r>
            <a:r>
              <a:rPr lang="en-US" sz="1200" b="0" i="1" u="none" strike="noStrike" kern="1200" baseline="0" dirty="0">
                <a:solidFill>
                  <a:schemeClr val="tx1"/>
                </a:solidFill>
                <a:latin typeface="+mn-lt"/>
                <a:ea typeface="+mn-ea"/>
                <a:cs typeface="+mn-cs"/>
              </a:rPr>
              <a:t>y </a:t>
            </a:r>
            <a:r>
              <a:rPr lang="en-US" sz="1200" b="0" i="0" u="none" strike="noStrike" kern="1200" baseline="0" dirty="0">
                <a:solidFill>
                  <a:schemeClr val="tx1"/>
                </a:solidFill>
                <a:latin typeface="+mn-lt"/>
                <a:ea typeface="+mn-ea"/>
                <a:cs typeface="+mn-cs"/>
              </a:rPr>
              <a:t>independently of the other variable.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Once we obtain the estimated regression equation, using the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 approach, we can conclude whether the interaction is significant.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interpretation of other coefficients is the same as the ones discussed in multiple linear regression.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Note that we can combine a quadratic effect with interaction to produce a second-order polynomial model with interaction between the two independent variables. </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92</a:t>
            </a:fld>
            <a:endParaRPr lang="en-US" dirty="0"/>
          </a:p>
        </p:txBody>
      </p:sp>
    </p:spTree>
    <p:extLst>
      <p:ext uri="{BB962C8B-B14F-4D97-AF65-F5344CB8AC3E}">
        <p14:creationId xmlns:p14="http://schemas.microsoft.com/office/powerpoint/2010/main" val="3056959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7.34 shows the sample mean sales for the six price and advertising expenditure combinations.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Note that the sample mean sales corresponding to a price of $2.00 and an advertising expenditure of $50,000 is 461,000 units and that the sample mean sales corresponding to a price of $2.00 and an advertising expenditure of $100,000 is 808,000 units.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Hence, with price held constant at $2.00, the difference in mean sales between advertising expenditures of $50,000 and $100,000 is 808,000 – 461,000 = 347,000 units.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When the price of the product is $2.50, the difference in mean sales between advertising expenditures of $50,000 and $100,000 is 646,000 – 364,000 = 282,000 units.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when the price is $3.00, the difference in mean sales between advertising expenditures of $50,000 and $100,000 is 375,000 – 332,000 = 43,000 units.</a:t>
            </a:r>
          </a:p>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93</a:t>
            </a:fld>
            <a:endParaRPr lang="en-US" dirty="0"/>
          </a:p>
        </p:txBody>
      </p:sp>
    </p:spTree>
    <p:extLst>
      <p:ext uri="{BB962C8B-B14F-4D97-AF65-F5344CB8AC3E}">
        <p14:creationId xmlns:p14="http://schemas.microsoft.com/office/powerpoint/2010/main" val="1676945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Excel output corresponding to the interaction model for the Tyler Personal Care example is provided in Figure 7.35.</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resulting estimated regression equation is Sales = –275.8333 + 175 Price + 19.68 Advertising – 6.08 Price × Advertising.</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94</a:t>
            </a:fld>
            <a:endParaRPr lang="en-US" dirty="0"/>
          </a:p>
        </p:txBody>
      </p:sp>
    </p:spTree>
    <p:extLst>
      <p:ext uri="{BB962C8B-B14F-4D97-AF65-F5344CB8AC3E}">
        <p14:creationId xmlns:p14="http://schemas.microsoft.com/office/powerpoint/2010/main" val="30867639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96</a:t>
            </a:fld>
            <a:endParaRPr lang="en-US" dirty="0"/>
          </a:p>
        </p:txBody>
      </p:sp>
    </p:spTree>
    <p:extLst>
      <p:ext uri="{BB962C8B-B14F-4D97-AF65-F5344CB8AC3E}">
        <p14:creationId xmlns:p14="http://schemas.microsoft.com/office/powerpoint/2010/main" val="11119817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104</a:t>
            </a:fld>
            <a:endParaRPr lang="en-US" dirty="0"/>
          </a:p>
        </p:txBody>
      </p:sp>
    </p:spTree>
    <p:extLst>
      <p:ext uri="{BB962C8B-B14F-4D97-AF65-F5344CB8AC3E}">
        <p14:creationId xmlns:p14="http://schemas.microsoft.com/office/powerpoint/2010/main" val="37023040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For example: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might randomly select half of the data for use in developing regression models.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could use these data as our training set to estimate a model or a collection of models that appear to perform well.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we use the remaining half of the data as a validation set to assess and compare the models’ performances and ultimately select the model that minimizes some measure of overall error when applied to the validation set.</a:t>
            </a:r>
          </a:p>
          <a:p>
            <a:endParaRPr lang="en-US" dirty="0"/>
          </a:p>
        </p:txBody>
      </p:sp>
      <p:sp>
        <p:nvSpPr>
          <p:cNvPr id="4" name="Slide Number Placeholder 3"/>
          <p:cNvSpPr>
            <a:spLocks noGrp="1"/>
          </p:cNvSpPr>
          <p:nvPr>
            <p:ph type="sldNum" sz="quarter" idx="10"/>
          </p:nvPr>
        </p:nvSpPr>
        <p:spPr/>
        <p:txBody>
          <a:bodyPr/>
          <a:lstStyle/>
          <a:p>
            <a:fld id="{0E84BCD9-8A95-4B10-B16F-9AC99E7F7862}" type="slidenum">
              <a:rPr lang="en-US" smtClean="0"/>
              <a:t>105</a:t>
            </a:fld>
            <a:endParaRPr lang="en-US"/>
          </a:p>
        </p:txBody>
      </p:sp>
    </p:spTree>
    <p:extLst>
      <p:ext uri="{BB962C8B-B14F-4D97-AF65-F5344CB8AC3E}">
        <p14:creationId xmlns:p14="http://schemas.microsoft.com/office/powerpoint/2010/main" val="11379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7.3 is a scatter chart of the data in Table 7.1.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Miles traveled is shown on the horizontal axis, and travel time (in hours) is shown on the vertical axis.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Longer travel times appear to coincide with more miles traveled.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relationship between the travel time and miles traveled appears to be approximated by a straight line; indeed, a positive linear relationship is indicated between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and </a:t>
            </a:r>
            <a:r>
              <a:rPr lang="en-US" sz="1200" b="0" i="1"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Therefore, the simple linear regression model is chosen to represent this relationship. </a:t>
            </a:r>
          </a:p>
          <a:p>
            <a:endParaRPr lang="en-US" u="none" strike="noStrike" dirty="0"/>
          </a:p>
        </p:txBody>
      </p:sp>
      <p:sp>
        <p:nvSpPr>
          <p:cNvPr id="4" name="Slide Number Placeholder 3"/>
          <p:cNvSpPr>
            <a:spLocks noGrp="1"/>
          </p:cNvSpPr>
          <p:nvPr>
            <p:ph type="sldNum" sz="quarter" idx="10"/>
          </p:nvPr>
        </p:nvSpPr>
        <p:spPr/>
        <p:txBody>
          <a:bodyPr/>
          <a:lstStyle/>
          <a:p>
            <a:fld id="{54F60B61-172D-4509-B931-6E88C4E54591}" type="slidenum">
              <a:rPr lang="en-US" smtClean="0"/>
              <a:t>13</a:t>
            </a:fld>
            <a:endParaRPr lang="en-US" dirty="0"/>
          </a:p>
        </p:txBody>
      </p:sp>
    </p:spTree>
    <p:extLst>
      <p:ext uri="{BB962C8B-B14F-4D97-AF65-F5344CB8AC3E}">
        <p14:creationId xmlns:p14="http://schemas.microsoft.com/office/powerpoint/2010/main" val="31759764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For example: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might randomly select half of the data for use in developing regression models.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We could use these data as our training set to estimate a model or a collection of models that appear to perform well.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Finally, we use the remaining half of the data as a validation set to assess and compare the models’ performances and ultimately select the model that minimizes some measure of overall error when applied to the validation set.</a:t>
            </a:r>
          </a:p>
          <a:p>
            <a:endParaRPr lang="en-US" dirty="0"/>
          </a:p>
        </p:txBody>
      </p:sp>
      <p:sp>
        <p:nvSpPr>
          <p:cNvPr id="4" name="Slide Number Placeholder 3"/>
          <p:cNvSpPr>
            <a:spLocks noGrp="1"/>
          </p:cNvSpPr>
          <p:nvPr>
            <p:ph type="sldNum" sz="quarter" idx="10"/>
          </p:nvPr>
        </p:nvSpPr>
        <p:spPr/>
        <p:txBody>
          <a:bodyPr/>
          <a:lstStyle/>
          <a:p>
            <a:fld id="{0E84BCD9-8A95-4B10-B16F-9AC99E7F7862}" type="slidenum">
              <a:rPr lang="en-US" smtClean="0"/>
              <a:t>106</a:t>
            </a:fld>
            <a:endParaRPr lang="en-US"/>
          </a:p>
        </p:txBody>
      </p:sp>
    </p:spTree>
    <p:extLst>
      <p:ext uri="{BB962C8B-B14F-4D97-AF65-F5344CB8AC3E}">
        <p14:creationId xmlns:p14="http://schemas.microsoft.com/office/powerpoint/2010/main" val="4429805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108</a:t>
            </a:fld>
            <a:endParaRPr lang="en-US" dirty="0"/>
          </a:p>
        </p:txBody>
      </p:sp>
    </p:spTree>
    <p:extLst>
      <p:ext uri="{BB962C8B-B14F-4D97-AF65-F5344CB8AC3E}">
        <p14:creationId xmlns:p14="http://schemas.microsoft.com/office/powerpoint/2010/main" val="26479327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Figure 7.36 provides Excel output for the multiple regression model based on the 3,000 observations in the training set.</a:t>
            </a:r>
          </a:p>
          <a:p>
            <a:pPr marL="171450" indent="-171450">
              <a:buFont typeface="Arial" panose="020B0604020202020204" pitchFamily="34" charset="0"/>
              <a:buChar char="•"/>
            </a:pPr>
            <a:r>
              <a:rPr lang="en-US" dirty="0"/>
              <a:t>The model has a coefficient of determination of 0.3632 (see cell B5 in Figure 7.36), indicating that this model explains approximately 36% of the variation in credit card charges accrued by the customers in the sample over the past year. </a:t>
            </a:r>
          </a:p>
          <a:p>
            <a:pPr marL="171450" indent="-171450">
              <a:buFont typeface="Arial" panose="020B0604020202020204" pitchFamily="34" charset="0"/>
              <a:buChar char="•"/>
            </a:pPr>
            <a:r>
              <a:rPr lang="en-US" dirty="0"/>
              <a:t>The </a:t>
            </a:r>
            <a:r>
              <a:rPr lang="en-US" i="1" dirty="0"/>
              <a:t>p</a:t>
            </a:r>
            <a:r>
              <a:rPr lang="en-US" dirty="0"/>
              <a:t> value for each test of the individual regression parameters is also very small (see cells E18 through E20), indicating that for each independent variable we can reject the hypothesis of no relationship with the dependent variable. </a:t>
            </a:r>
          </a:p>
          <a:p>
            <a:pPr marL="171450" indent="-171450">
              <a:buFont typeface="Arial" panose="020B0604020202020204" pitchFamily="34" charset="0"/>
              <a:buChar char="•"/>
            </a:pPr>
            <a:r>
              <a:rPr lang="en-US" dirty="0"/>
              <a:t>The estimated slopes associated with the dependent variables are all highly significant. The model estimates the following:</a:t>
            </a:r>
          </a:p>
          <a:p>
            <a:pPr marL="628650" lvl="1" indent="-171450">
              <a:buFont typeface="Arial" panose="020B0604020202020204" pitchFamily="34" charset="0"/>
              <a:buChar char="•"/>
            </a:pPr>
            <a:r>
              <a:rPr lang="en-US" dirty="0"/>
              <a:t>For a fixed number of household members and number of years of post-high school education, accrued credit card charges increase by $121.34 when a customer’s annual household income increases by $1,000. This is shown in cell B18 of Figure 7.36.</a:t>
            </a:r>
          </a:p>
          <a:p>
            <a:pPr marL="628650" lvl="1" indent="-171450">
              <a:buFont typeface="Arial" panose="020B0604020202020204" pitchFamily="34" charset="0"/>
              <a:buChar char="•"/>
            </a:pPr>
            <a:r>
              <a:rPr lang="en-US" dirty="0"/>
              <a:t>For a fixed annual household income and number of years of post-high school education, accrued credit card charges increase by $528.10 when a customer’s household increases by one member. This is shown in cell B19 of Figure 7.36.</a:t>
            </a:r>
          </a:p>
          <a:p>
            <a:pPr marL="628650" lvl="1" indent="-171450">
              <a:buFont typeface="Arial" panose="020B0604020202020204" pitchFamily="34" charset="0"/>
              <a:buChar char="•"/>
            </a:pPr>
            <a:r>
              <a:rPr lang="en-US" dirty="0"/>
              <a:t>For a fixed annual household income and number of household members, accrued credit card charges decrease by $535.36 when a customer’s number of years of post-high school education increases by one year. This is shown in cell B20 of Figure 7.36.</a:t>
            </a:r>
          </a:p>
        </p:txBody>
      </p:sp>
      <p:sp>
        <p:nvSpPr>
          <p:cNvPr id="4" name="Slide Number Placeholder 3"/>
          <p:cNvSpPr>
            <a:spLocks noGrp="1"/>
          </p:cNvSpPr>
          <p:nvPr>
            <p:ph type="sldNum" sz="quarter" idx="10"/>
          </p:nvPr>
        </p:nvSpPr>
        <p:spPr/>
        <p:txBody>
          <a:bodyPr/>
          <a:lstStyle/>
          <a:p>
            <a:fld id="{54F60B61-172D-4509-B931-6E88C4E54591}" type="slidenum">
              <a:rPr lang="en-US" smtClean="0"/>
              <a:t>109</a:t>
            </a:fld>
            <a:endParaRPr lang="en-US" dirty="0"/>
          </a:p>
        </p:txBody>
      </p:sp>
    </p:spTree>
    <p:extLst>
      <p:ext uri="{BB962C8B-B14F-4D97-AF65-F5344CB8AC3E}">
        <p14:creationId xmlns:p14="http://schemas.microsoft.com/office/powerpoint/2010/main" val="29568430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Table 7.4 provides the regression parameter estimates and the corresponding </a:t>
            </a:r>
            <a:r>
              <a:rPr lang="en-US" sz="1200" b="0" i="1" u="none" strike="noStrike" kern="1200" baseline="0" dirty="0">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values for multiple regression models estimated on the first 50 observations, the second 50 observations, and so on for the </a:t>
            </a:r>
            <a:r>
              <a:rPr lang="en-US" sz="1200" b="0" i="1" u="none" strike="noStrike" kern="1200" baseline="0" dirty="0" err="1">
                <a:solidFill>
                  <a:schemeClr val="tx1"/>
                </a:solidFill>
                <a:latin typeface="+mn-lt"/>
                <a:ea typeface="+mn-ea"/>
                <a:cs typeface="+mn-cs"/>
              </a:rPr>
              <a:t>LargeCredit</a:t>
            </a:r>
            <a:r>
              <a:rPr lang="en-US" sz="1200" b="0" i="0" u="none" strike="noStrike" kern="1200" baseline="0" dirty="0">
                <a:solidFill>
                  <a:schemeClr val="tx1"/>
                </a:solidFill>
                <a:latin typeface="+mn-lt"/>
                <a:ea typeface="+mn-ea"/>
                <a:cs typeface="+mn-cs"/>
              </a:rPr>
              <a:t> data.</a:t>
            </a:r>
          </a:p>
          <a:p>
            <a:pPr marL="171450" indent="-171450">
              <a:buFont typeface="Arial" panose="020B0604020202020204" pitchFamily="34" charset="0"/>
              <a:buChar char="•"/>
            </a:pPr>
            <a:r>
              <a:rPr lang="en-US" dirty="0"/>
              <a:t>Note that, even though the means of the parameter estimates for the regressions based on 50 observations are similar to the parameter estimates based on the full sample of 5,000 observations, the individual values of the estimated regression parameters in the regressions based on 50 observations show a great deal of variation.</a:t>
            </a:r>
          </a:p>
        </p:txBody>
      </p:sp>
      <p:sp>
        <p:nvSpPr>
          <p:cNvPr id="4" name="Slide Number Placeholder 3"/>
          <p:cNvSpPr>
            <a:spLocks noGrp="1"/>
          </p:cNvSpPr>
          <p:nvPr>
            <p:ph type="sldNum" sz="quarter" idx="10"/>
          </p:nvPr>
        </p:nvSpPr>
        <p:spPr/>
        <p:txBody>
          <a:bodyPr/>
          <a:lstStyle/>
          <a:p>
            <a:fld id="{54F60B61-172D-4509-B931-6E88C4E54591}" type="slidenum">
              <a:rPr lang="en-US" smtClean="0"/>
              <a:t>110</a:t>
            </a:fld>
            <a:endParaRPr lang="en-US" dirty="0"/>
          </a:p>
        </p:txBody>
      </p:sp>
    </p:spTree>
    <p:extLst>
      <p:ext uri="{BB962C8B-B14F-4D97-AF65-F5344CB8AC3E}">
        <p14:creationId xmlns:p14="http://schemas.microsoft.com/office/powerpoint/2010/main" val="15123687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data analyst notes in the results in Figure 7.36 that the original regression model fails to explain almost 65% of the variation in credit card charges accrued by the customers in the data set.</a:t>
            </a:r>
          </a:p>
          <a:p>
            <a:pPr marL="171450" indent="-171450">
              <a:buFont typeface="Arial" panose="020B0604020202020204" pitchFamily="34" charset="0"/>
              <a:buChar char="•"/>
            </a:pPr>
            <a:r>
              <a:rPr lang="en-US" dirty="0"/>
              <a:t>The analyst runs the new multiple regression and achieves the results shown in Figure 7.37.</a:t>
            </a:r>
          </a:p>
        </p:txBody>
      </p:sp>
      <p:sp>
        <p:nvSpPr>
          <p:cNvPr id="4" name="Slide Number Placeholder 3"/>
          <p:cNvSpPr>
            <a:spLocks noGrp="1"/>
          </p:cNvSpPr>
          <p:nvPr>
            <p:ph type="sldNum" sz="quarter" idx="10"/>
          </p:nvPr>
        </p:nvSpPr>
        <p:spPr/>
        <p:txBody>
          <a:bodyPr/>
          <a:lstStyle/>
          <a:p>
            <a:fld id="{54F60B61-172D-4509-B931-6E88C4E54591}" type="slidenum">
              <a:rPr lang="en-US" smtClean="0"/>
              <a:t>111</a:t>
            </a:fld>
            <a:endParaRPr lang="en-US" dirty="0"/>
          </a:p>
        </p:txBody>
      </p:sp>
    </p:spTree>
    <p:extLst>
      <p:ext uri="{BB962C8B-B14F-4D97-AF65-F5344CB8AC3E}">
        <p14:creationId xmlns:p14="http://schemas.microsoft.com/office/powerpoint/2010/main" val="13122188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112</a:t>
            </a:fld>
            <a:endParaRPr lang="en-US" dirty="0"/>
          </a:p>
        </p:txBody>
      </p:sp>
    </p:spTree>
    <p:extLst>
      <p:ext uri="{BB962C8B-B14F-4D97-AF65-F5344CB8AC3E}">
        <p14:creationId xmlns:p14="http://schemas.microsoft.com/office/powerpoint/2010/main" val="22453317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a:t>
            </a:r>
            <a:r>
              <a:rPr lang="en-US" baseline="0" dirty="0"/>
              <a:t> </a:t>
            </a:r>
            <a:r>
              <a:rPr lang="en-US" dirty="0"/>
              <a:t>the example of a credit card company with a data set of customer records containing information on the customer’s annual household income, number of years of post-high school education, number of members of the customer’s household, and the credit card charges accrued, the company is considering</a:t>
            </a:r>
            <a:r>
              <a:rPr lang="en-US" baseline="0" dirty="0"/>
              <a:t> two models to predict the annual credit card charges for its new applicants.</a:t>
            </a:r>
          </a:p>
          <a:p>
            <a:pPr marL="628650" lvl="1" indent="-171450">
              <a:buFont typeface="Arial" panose="020B0604020202020204" pitchFamily="34" charset="0"/>
              <a:buChar char="•"/>
            </a:pPr>
            <a:r>
              <a:rPr lang="en-US" baseline="0" dirty="0"/>
              <a:t>Model A, summarized in Figure 7.36</a:t>
            </a:r>
          </a:p>
          <a:p>
            <a:pPr marL="628650" lvl="1" indent="-171450">
              <a:buFont typeface="Arial" panose="020B0604020202020204" pitchFamily="34" charset="0"/>
              <a:buChar char="•"/>
            </a:pPr>
            <a:r>
              <a:rPr lang="en-US" baseline="0" dirty="0"/>
              <a:t>Model B, summarized in Figure 7.37</a:t>
            </a:r>
          </a:p>
          <a:p>
            <a:pPr marL="171450" lvl="0" indent="-171450">
              <a:buFont typeface="Arial" panose="020B0604020202020204" pitchFamily="34" charset="0"/>
              <a:buChar char="•"/>
            </a:pPr>
            <a:r>
              <a:rPr lang="en-US" baseline="0" dirty="0"/>
              <a:t>Figure 7.38 compares these models based on their predictive accuracy on the 2,000 observations in the validation set.</a:t>
            </a:r>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113</a:t>
            </a:fld>
            <a:endParaRPr lang="en-US" dirty="0"/>
          </a:p>
        </p:txBody>
      </p:sp>
    </p:spTree>
    <p:extLst>
      <p:ext uri="{BB962C8B-B14F-4D97-AF65-F5344CB8AC3E}">
        <p14:creationId xmlns:p14="http://schemas.microsoft.com/office/powerpoint/2010/main" val="29326075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4F60B61-172D-4509-B931-6E88C4E54591}" type="slidenum">
              <a:rPr lang="en-US" smtClean="0"/>
              <a:t>115</a:t>
            </a:fld>
            <a:endParaRPr lang="en-US" dirty="0"/>
          </a:p>
        </p:txBody>
      </p:sp>
    </p:spTree>
    <p:extLst>
      <p:ext uri="{BB962C8B-B14F-4D97-AF65-F5344CB8AC3E}">
        <p14:creationId xmlns:p14="http://schemas.microsoft.com/office/powerpoint/2010/main" val="24180639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Butler Trucking example,</a:t>
            </a:r>
            <a:r>
              <a:rPr lang="en-US" baseline="0" dirty="0"/>
              <a:t> f</a:t>
            </a:r>
            <a:r>
              <a:rPr lang="en-US" dirty="0"/>
              <a:t>or all 105-mile routes with 3 deliveries, a 95% confidence interval on the mean travel time is 9.25 ± 0.193. That is, we are 95% confident that the true population mean travel time for 105-mile routes with 3 deliveries is between 9.06 and 9.44 hours.</a:t>
            </a:r>
          </a:p>
        </p:txBody>
      </p:sp>
      <p:sp>
        <p:nvSpPr>
          <p:cNvPr id="4" name="Slide Number Placeholder 3"/>
          <p:cNvSpPr>
            <a:spLocks noGrp="1"/>
          </p:cNvSpPr>
          <p:nvPr>
            <p:ph type="sldNum" sz="quarter" idx="10"/>
          </p:nvPr>
        </p:nvSpPr>
        <p:spPr/>
        <p:txBody>
          <a:bodyPr/>
          <a:lstStyle/>
          <a:p>
            <a:fld id="{54F60B61-172D-4509-B931-6E88C4E54591}" type="slidenum">
              <a:rPr lang="en-US" smtClean="0"/>
              <a:t>116</a:t>
            </a:fld>
            <a:endParaRPr lang="en-US" dirty="0"/>
          </a:p>
        </p:txBody>
      </p:sp>
    </p:spTree>
    <p:extLst>
      <p:ext uri="{BB962C8B-B14F-4D97-AF65-F5344CB8AC3E}">
        <p14:creationId xmlns:p14="http://schemas.microsoft.com/office/powerpoint/2010/main" val="79237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60B61-172D-4509-B931-6E88C4E54591}" type="slidenum">
              <a:rPr lang="en-US" smtClean="0"/>
              <a:t>14</a:t>
            </a:fld>
            <a:endParaRPr lang="en-US" dirty="0"/>
          </a:p>
        </p:txBody>
      </p:sp>
    </p:spTree>
    <p:extLst>
      <p:ext uri="{BB962C8B-B14F-4D97-AF65-F5344CB8AC3E}">
        <p14:creationId xmlns:p14="http://schemas.microsoft.com/office/powerpoint/2010/main" val="221996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3132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2" name="Text Placeholder 5">
            <a:extLst>
              <a:ext uri="{FF2B5EF4-FFF2-40B4-BE49-F238E27FC236}">
                <a16:creationId xmlns:a16="http://schemas.microsoft.com/office/drawing/2014/main" id="{E6079336-E5CB-40BE-BE97-295EA128270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4" name="Title Placeholder 1">
            <a:extLst>
              <a:ext uri="{FF2B5EF4-FFF2-40B4-BE49-F238E27FC236}">
                <a16:creationId xmlns:a16="http://schemas.microsoft.com/office/drawing/2014/main" id="{5FF43538-015F-4A1D-AD99-D3939912638D}"/>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15" name="Text Placeholder 4">
            <a:extLst>
              <a:ext uri="{FF2B5EF4-FFF2-40B4-BE49-F238E27FC236}">
                <a16:creationId xmlns:a16="http://schemas.microsoft.com/office/drawing/2014/main" id="{4689F1A6-9259-40A5-A371-56FD729305CB}"/>
              </a:ext>
            </a:extLst>
          </p:cNvPr>
          <p:cNvSpPr>
            <a:spLocks noGrp="1"/>
          </p:cNvSpPr>
          <p:nvPr>
            <p:ph type="body" sz="quarter" idx="14"/>
          </p:nvPr>
        </p:nvSpPr>
        <p:spPr>
          <a:xfrm>
            <a:off x="838198" y="4932404"/>
            <a:ext cx="4191000" cy="752623"/>
          </a:xfrm>
        </p:spPr>
        <p:txBody>
          <a:bodyPr>
            <a:noAutofit/>
          </a:bodyPr>
          <a:lstStyle/>
          <a:p>
            <a:pPr lvl="0"/>
            <a:endParaRPr lang="en-US" dirty="0"/>
          </a:p>
        </p:txBody>
      </p:sp>
      <p:sp>
        <p:nvSpPr>
          <p:cNvPr id="16" name="Text Placeholder 6">
            <a:extLst>
              <a:ext uri="{FF2B5EF4-FFF2-40B4-BE49-F238E27FC236}">
                <a16:creationId xmlns:a16="http://schemas.microsoft.com/office/drawing/2014/main" id="{D6EC6899-2295-456F-A50C-40692C3BCECC}"/>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7" name="Text Placeholder 10">
            <a:extLst>
              <a:ext uri="{FF2B5EF4-FFF2-40B4-BE49-F238E27FC236}">
                <a16:creationId xmlns:a16="http://schemas.microsoft.com/office/drawing/2014/main" id="{1731F56A-F122-43FD-A21C-2186B172919B}"/>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18" name="Text Placeholder 8">
            <a:extLst>
              <a:ext uri="{FF2B5EF4-FFF2-40B4-BE49-F238E27FC236}">
                <a16:creationId xmlns:a16="http://schemas.microsoft.com/office/drawing/2014/main" id="{DFCBF4D2-3395-4AC8-8611-2DF8766D475B}"/>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9" name="Text Placeholder 12">
            <a:extLst>
              <a:ext uri="{FF2B5EF4-FFF2-40B4-BE49-F238E27FC236}">
                <a16:creationId xmlns:a16="http://schemas.microsoft.com/office/drawing/2014/main" id="{F4E16FF0-6496-4CD7-8C5E-68B8E388042E}"/>
              </a:ext>
            </a:extLst>
          </p:cNvPr>
          <p:cNvSpPr>
            <a:spLocks noGrp="1"/>
          </p:cNvSpPr>
          <p:nvPr>
            <p:ph type="body" sz="quarter" idx="18"/>
          </p:nvPr>
        </p:nvSpPr>
        <p:spPr>
          <a:xfrm>
            <a:off x="5151438" y="3962401"/>
            <a:ext cx="4022725" cy="795338"/>
          </a:xfrm>
        </p:spPr>
        <p:txBody>
          <a:bodyPr>
            <a:noAutofit/>
          </a:bodyPr>
          <a:lstStyle/>
          <a:p>
            <a:pPr lvl="0"/>
            <a:endParaRPr lang="en-US" dirty="0"/>
          </a:p>
        </p:txBody>
      </p:sp>
      <p:sp>
        <p:nvSpPr>
          <p:cNvPr id="3" name="Text Placeholder 2">
            <a:extLst>
              <a:ext uri="{FF2B5EF4-FFF2-40B4-BE49-F238E27FC236}">
                <a16:creationId xmlns:a16="http://schemas.microsoft.com/office/drawing/2014/main" id="{ED6F90AC-E7A5-45E9-985E-CE39C26DB557}"/>
              </a:ext>
            </a:extLst>
          </p:cNvPr>
          <p:cNvSpPr>
            <a:spLocks noGrp="1"/>
          </p:cNvSpPr>
          <p:nvPr>
            <p:ph type="body" sz="quarter" idx="19"/>
          </p:nvPr>
        </p:nvSpPr>
        <p:spPr>
          <a:xfrm>
            <a:off x="9296400" y="2663825"/>
            <a:ext cx="2425700" cy="1119188"/>
          </a:xfrm>
        </p:spPr>
        <p:txBody>
          <a:bodyPr/>
          <a:lstStyle/>
          <a:p>
            <a:pPr lvl="0"/>
            <a:endParaRPr lang="en-US" dirty="0"/>
          </a:p>
        </p:txBody>
      </p:sp>
      <p:sp>
        <p:nvSpPr>
          <p:cNvPr id="5" name="Text Placeholder 4">
            <a:extLst>
              <a:ext uri="{FF2B5EF4-FFF2-40B4-BE49-F238E27FC236}">
                <a16:creationId xmlns:a16="http://schemas.microsoft.com/office/drawing/2014/main" id="{1D5264AE-F891-40A6-8E7D-68CD955369A0}"/>
              </a:ext>
            </a:extLst>
          </p:cNvPr>
          <p:cNvSpPr>
            <a:spLocks noGrp="1"/>
          </p:cNvSpPr>
          <p:nvPr>
            <p:ph type="body" sz="quarter" idx="20"/>
          </p:nvPr>
        </p:nvSpPr>
        <p:spPr>
          <a:xfrm>
            <a:off x="9296400" y="3962400"/>
            <a:ext cx="2425700" cy="795338"/>
          </a:xfrm>
        </p:spPr>
        <p:txBody>
          <a:bodyPr/>
          <a:lstStyle/>
          <a:p>
            <a:pPr lvl="0"/>
            <a:endParaRPr lang="en-US" dirty="0"/>
          </a:p>
        </p:txBody>
      </p:sp>
      <p:sp>
        <p:nvSpPr>
          <p:cNvPr id="7" name="Text Placeholder 6">
            <a:extLst>
              <a:ext uri="{FF2B5EF4-FFF2-40B4-BE49-F238E27FC236}">
                <a16:creationId xmlns:a16="http://schemas.microsoft.com/office/drawing/2014/main" id="{F9904469-379B-43DE-A23E-3E49399C6B20}"/>
              </a:ext>
            </a:extLst>
          </p:cNvPr>
          <p:cNvSpPr>
            <a:spLocks noGrp="1"/>
          </p:cNvSpPr>
          <p:nvPr>
            <p:ph type="body" sz="quarter" idx="21"/>
          </p:nvPr>
        </p:nvSpPr>
        <p:spPr>
          <a:xfrm>
            <a:off x="5151437" y="4932363"/>
            <a:ext cx="4022725" cy="752475"/>
          </a:xfrm>
        </p:spPr>
        <p:txBody>
          <a:bodyPr/>
          <a:lstStyle/>
          <a:p>
            <a:pPr lvl="0"/>
            <a:endParaRPr lang="en-US" dirty="0"/>
          </a:p>
        </p:txBody>
      </p:sp>
      <p:sp>
        <p:nvSpPr>
          <p:cNvPr id="9" name="Text Placeholder 8">
            <a:extLst>
              <a:ext uri="{FF2B5EF4-FFF2-40B4-BE49-F238E27FC236}">
                <a16:creationId xmlns:a16="http://schemas.microsoft.com/office/drawing/2014/main" id="{D90584D3-7B37-48B3-A94E-6D0B28CD31C5}"/>
              </a:ext>
            </a:extLst>
          </p:cNvPr>
          <p:cNvSpPr>
            <a:spLocks noGrp="1"/>
          </p:cNvSpPr>
          <p:nvPr>
            <p:ph type="body" sz="quarter" idx="22"/>
          </p:nvPr>
        </p:nvSpPr>
        <p:spPr>
          <a:xfrm>
            <a:off x="9296400" y="4932363"/>
            <a:ext cx="2425700" cy="795337"/>
          </a:xfrm>
        </p:spPr>
        <p:txBody>
          <a:bodyPr/>
          <a:lstStyle/>
          <a:p>
            <a:pPr lvl="0"/>
            <a:endParaRPr lang="en-US" dirty="0"/>
          </a:p>
        </p:txBody>
      </p:sp>
      <p:sp>
        <p:nvSpPr>
          <p:cNvPr id="4" name="Picture Placeholder 3">
            <a:extLst>
              <a:ext uri="{FF2B5EF4-FFF2-40B4-BE49-F238E27FC236}">
                <a16:creationId xmlns:a16="http://schemas.microsoft.com/office/drawing/2014/main" id="{5411638D-26DD-48BF-8D37-AA23663FFF17}"/>
              </a:ext>
            </a:extLst>
          </p:cNvPr>
          <p:cNvSpPr>
            <a:spLocks noGrp="1"/>
          </p:cNvSpPr>
          <p:nvPr>
            <p:ph type="pic" sz="quarter" idx="23"/>
          </p:nvPr>
        </p:nvSpPr>
        <p:spPr>
          <a:xfrm>
            <a:off x="4089400" y="1925638"/>
            <a:ext cx="4318000" cy="1323975"/>
          </a:xfrm>
        </p:spPr>
        <p:txBody>
          <a:bodyPr/>
          <a:lstStyle/>
          <a:p>
            <a:endParaRPr lang="en-US"/>
          </a:p>
        </p:txBody>
      </p:sp>
    </p:spTree>
    <p:extLst>
      <p:ext uri="{BB962C8B-B14F-4D97-AF65-F5344CB8AC3E}">
        <p14:creationId xmlns:p14="http://schemas.microsoft.com/office/powerpoint/2010/main" val="33183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200" y="3511550"/>
            <a:ext cx="10515600" cy="1901825"/>
          </a:xfrm>
        </p:spPr>
        <p:txBody>
          <a:bodyPr>
            <a:noAutofit/>
          </a:bodyPr>
          <a:lstStyle/>
          <a:p>
            <a:pPr lvl="0"/>
            <a:endParaRPr lang="en-US" dirty="0"/>
          </a:p>
        </p:txBody>
      </p:sp>
      <p:sp>
        <p:nvSpPr>
          <p:cNvPr id="7" name="Table Placeholder 6">
            <a:extLst>
              <a:ext uri="{FF2B5EF4-FFF2-40B4-BE49-F238E27FC236}">
                <a16:creationId xmlns:a16="http://schemas.microsoft.com/office/drawing/2014/main" id="{252041C4-C0CA-410A-AD83-1776B02261C4}"/>
              </a:ext>
            </a:extLst>
          </p:cNvPr>
          <p:cNvSpPr>
            <a:spLocks noGrp="1"/>
          </p:cNvSpPr>
          <p:nvPr>
            <p:ph type="tbl" sz="quarter" idx="15"/>
          </p:nvPr>
        </p:nvSpPr>
        <p:spPr>
          <a:xfrm>
            <a:off x="838200" y="2638425"/>
            <a:ext cx="10515600" cy="708025"/>
          </a:xfrm>
        </p:spPr>
        <p:txBody>
          <a:bodyPr>
            <a:noAutofit/>
          </a:bodyPr>
          <a:lstStyle/>
          <a:p>
            <a:endParaRPr lang="en-US"/>
          </a:p>
        </p:txBody>
      </p:sp>
    </p:spTree>
    <p:extLst>
      <p:ext uri="{BB962C8B-B14F-4D97-AF65-F5344CB8AC3E}">
        <p14:creationId xmlns:p14="http://schemas.microsoft.com/office/powerpoint/2010/main" val="21535550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303D3768-4797-4315-B3BE-E47555E36422}"/>
              </a:ext>
            </a:extLst>
          </p:cNvPr>
          <p:cNvSpPr>
            <a:spLocks noGrp="1"/>
          </p:cNvSpPr>
          <p:nvPr>
            <p:ph type="tbl" sz="quarter" idx="12"/>
          </p:nvPr>
        </p:nvSpPr>
        <p:spPr>
          <a:xfrm>
            <a:off x="838200" y="1463040"/>
            <a:ext cx="10515600" cy="3702050"/>
          </a:xfrm>
        </p:spPr>
        <p:txBody>
          <a:bodyPr>
            <a:noAutofit/>
          </a:bodyPr>
          <a:lstStyle/>
          <a:p>
            <a:endParaRPr lang="en-US"/>
          </a:p>
        </p:txBody>
      </p:sp>
      <p:sp>
        <p:nvSpPr>
          <p:cNvPr id="8" name="Title Placeholder 1">
            <a:extLst>
              <a:ext uri="{FF2B5EF4-FFF2-40B4-BE49-F238E27FC236}">
                <a16:creationId xmlns:a16="http://schemas.microsoft.com/office/drawing/2014/main" id="{03B8FA25-0FFB-4A67-98DD-0539FFCC5461}"/>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255049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p:nvPr>
        </p:nvSpPr>
        <p:spPr/>
        <p:txBody>
          <a:bodyPr>
            <a:noAutofit/>
          </a:bodyPr>
          <a:lstStyle/>
          <a:p>
            <a:r>
              <a:rPr lang="en-US" dirty="0"/>
              <a:t>Click to edit Master title style</a:t>
            </a:r>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838199" y="1463040"/>
            <a:ext cx="10515601" cy="796668"/>
          </a:xfrm>
        </p:spPr>
        <p:txBody>
          <a:bodyPr>
            <a:noAutofit/>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838199" y="2881056"/>
            <a:ext cx="10515601" cy="2870457"/>
          </a:xfrm>
        </p:spPr>
        <p:txBody>
          <a:bodyPr>
            <a:noAutofit/>
          </a:bodyPr>
          <a:lstStyle/>
          <a:p>
            <a:endParaRPr lang="en-US"/>
          </a:p>
        </p:txBody>
      </p:sp>
    </p:spTree>
    <p:extLst>
      <p:ext uri="{BB962C8B-B14F-4D97-AF65-F5344CB8AC3E}">
        <p14:creationId xmlns:p14="http://schemas.microsoft.com/office/powerpoint/2010/main" val="76336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571C-2EE6-4BCA-BC9D-DAB077B5FDFE}"/>
              </a:ext>
            </a:extLst>
          </p:cNvPr>
          <p:cNvSpPr>
            <a:spLocks noGrp="1"/>
          </p:cNvSpPr>
          <p:nvPr>
            <p:ph type="title"/>
          </p:nvPr>
        </p:nvSpPr>
        <p:spPr/>
        <p:txBody>
          <a:bodyPr>
            <a:noAutofit/>
          </a:bodyPr>
          <a:lstStyle/>
          <a:p>
            <a:r>
              <a:rPr lang="en-US"/>
              <a:t>Click to edit Master title style</a:t>
            </a:r>
          </a:p>
        </p:txBody>
      </p:sp>
      <p:sp>
        <p:nvSpPr>
          <p:cNvPr id="6" name="Text Placeholder 5">
            <a:extLst>
              <a:ext uri="{FF2B5EF4-FFF2-40B4-BE49-F238E27FC236}">
                <a16:creationId xmlns:a16="http://schemas.microsoft.com/office/drawing/2014/main" id="{47B73989-E7B0-4145-A9EE-90102F3EB7C5}"/>
              </a:ext>
            </a:extLst>
          </p:cNvPr>
          <p:cNvSpPr>
            <a:spLocks noGrp="1"/>
          </p:cNvSpPr>
          <p:nvPr>
            <p:ph type="body" sz="quarter" idx="12"/>
          </p:nvPr>
        </p:nvSpPr>
        <p:spPr>
          <a:xfrm>
            <a:off x="838199" y="1463040"/>
            <a:ext cx="10515601" cy="796668"/>
          </a:xfrm>
        </p:spPr>
        <p:txBody>
          <a:bodyPr>
            <a:noAutofit/>
          </a:bodyPr>
          <a:lstStyle/>
          <a:p>
            <a:pPr lvl="0"/>
            <a:endParaRPr lang="en-US" dirty="0"/>
          </a:p>
        </p:txBody>
      </p:sp>
      <p:sp>
        <p:nvSpPr>
          <p:cNvPr id="8" name="Table Placeholder 7">
            <a:extLst>
              <a:ext uri="{FF2B5EF4-FFF2-40B4-BE49-F238E27FC236}">
                <a16:creationId xmlns:a16="http://schemas.microsoft.com/office/drawing/2014/main" id="{BDDC7081-8999-448E-A439-014AD4748F4B}"/>
              </a:ext>
            </a:extLst>
          </p:cNvPr>
          <p:cNvSpPr>
            <a:spLocks noGrp="1"/>
          </p:cNvSpPr>
          <p:nvPr>
            <p:ph type="tbl" sz="quarter" idx="13"/>
          </p:nvPr>
        </p:nvSpPr>
        <p:spPr>
          <a:xfrm>
            <a:off x="838199" y="2881057"/>
            <a:ext cx="10515601" cy="796668"/>
          </a:xfrm>
        </p:spPr>
        <p:txBody>
          <a:bodyPr>
            <a:noAutofit/>
          </a:bodyPr>
          <a:lstStyle/>
          <a:p>
            <a:endParaRPr lang="en-US"/>
          </a:p>
        </p:txBody>
      </p:sp>
      <p:sp>
        <p:nvSpPr>
          <p:cNvPr id="7" name="Text Placeholder 6">
            <a:extLst>
              <a:ext uri="{FF2B5EF4-FFF2-40B4-BE49-F238E27FC236}">
                <a16:creationId xmlns:a16="http://schemas.microsoft.com/office/drawing/2014/main" id="{2E99B52B-C3EF-4E10-90AD-3D8995A5BD2F}"/>
              </a:ext>
            </a:extLst>
          </p:cNvPr>
          <p:cNvSpPr>
            <a:spLocks noGrp="1"/>
          </p:cNvSpPr>
          <p:nvPr>
            <p:ph type="body" sz="quarter" idx="14"/>
          </p:nvPr>
        </p:nvSpPr>
        <p:spPr>
          <a:xfrm>
            <a:off x="838200" y="3886200"/>
            <a:ext cx="2880360" cy="1752600"/>
          </a:xfrm>
        </p:spPr>
        <p:txBody>
          <a:bodyPr>
            <a:noAutofit/>
          </a:bodyPr>
          <a:lstStyle/>
          <a:p>
            <a:pPr lvl="0"/>
            <a:endParaRPr lang="en-US" dirty="0"/>
          </a:p>
        </p:txBody>
      </p:sp>
      <p:sp>
        <p:nvSpPr>
          <p:cNvPr id="10" name="Text Placeholder 9">
            <a:extLst>
              <a:ext uri="{FF2B5EF4-FFF2-40B4-BE49-F238E27FC236}">
                <a16:creationId xmlns:a16="http://schemas.microsoft.com/office/drawing/2014/main" id="{0D8C2589-D24F-4A44-8A74-5FA9185404F3}"/>
              </a:ext>
            </a:extLst>
          </p:cNvPr>
          <p:cNvSpPr>
            <a:spLocks noGrp="1"/>
          </p:cNvSpPr>
          <p:nvPr>
            <p:ph type="body" sz="quarter" idx="15"/>
          </p:nvPr>
        </p:nvSpPr>
        <p:spPr>
          <a:xfrm>
            <a:off x="3870960" y="3886200"/>
            <a:ext cx="2880360" cy="1752600"/>
          </a:xfrm>
        </p:spPr>
        <p:txBody>
          <a:bodyPr>
            <a:noAutofit/>
          </a:bodyPr>
          <a:lstStyle/>
          <a:p>
            <a:pPr lvl="0"/>
            <a:endParaRPr lang="en-US" dirty="0"/>
          </a:p>
        </p:txBody>
      </p:sp>
      <p:sp>
        <p:nvSpPr>
          <p:cNvPr id="12" name="Text Placeholder 11">
            <a:extLst>
              <a:ext uri="{FF2B5EF4-FFF2-40B4-BE49-F238E27FC236}">
                <a16:creationId xmlns:a16="http://schemas.microsoft.com/office/drawing/2014/main" id="{37874BD0-1121-49F6-8D82-5A14B1670B53}"/>
              </a:ext>
            </a:extLst>
          </p:cNvPr>
          <p:cNvSpPr>
            <a:spLocks noGrp="1"/>
          </p:cNvSpPr>
          <p:nvPr>
            <p:ph type="body" sz="quarter" idx="16"/>
          </p:nvPr>
        </p:nvSpPr>
        <p:spPr>
          <a:xfrm>
            <a:off x="6904038" y="3886200"/>
            <a:ext cx="4449762" cy="1752600"/>
          </a:xfrm>
        </p:spPr>
        <p:txBody>
          <a:bodyPr>
            <a:noAutofit/>
          </a:bodyPr>
          <a:lstStyle/>
          <a:p>
            <a:pPr lvl="0"/>
            <a:endParaRPr lang="en-US" dirty="0"/>
          </a:p>
        </p:txBody>
      </p:sp>
    </p:spTree>
    <p:extLst>
      <p:ext uri="{BB962C8B-B14F-4D97-AF65-F5344CB8AC3E}">
        <p14:creationId xmlns:p14="http://schemas.microsoft.com/office/powerpoint/2010/main" val="2442512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sz="half" idx="1" hasCustomPrompt="1"/>
          </p:nvPr>
        </p:nvSpPr>
        <p:spPr>
          <a:xfrm>
            <a:off x="838200" y="1463040"/>
            <a:ext cx="5181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463040"/>
            <a:ext cx="5181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213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8" y="1463040"/>
            <a:ext cx="5157787" cy="739885"/>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hasCustomPrompt="1"/>
          </p:nvPr>
        </p:nvSpPr>
        <p:spPr>
          <a:xfrm>
            <a:off x="839788" y="2298811"/>
            <a:ext cx="5157787" cy="36576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463040"/>
            <a:ext cx="5183188" cy="739886"/>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hasCustomPrompt="1"/>
          </p:nvPr>
        </p:nvSpPr>
        <p:spPr>
          <a:xfrm>
            <a:off x="6172200" y="2298811"/>
            <a:ext cx="5183188" cy="36576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838200" y="640080"/>
            <a:ext cx="10515600" cy="727075"/>
          </a:xfrm>
        </p:spPr>
        <p:txBody>
          <a:bodyPr>
            <a:noAutofit/>
          </a:bodyPr>
          <a:lstStyle/>
          <a:p>
            <a:r>
              <a:rPr lang="en-US"/>
              <a:t>Click to edit Master title style</a:t>
            </a:r>
          </a:p>
        </p:txBody>
      </p:sp>
    </p:spTree>
    <p:extLst>
      <p:ext uri="{BB962C8B-B14F-4D97-AF65-F5344CB8AC3E}">
        <p14:creationId xmlns:p14="http://schemas.microsoft.com/office/powerpoint/2010/main" val="1837726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444259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813993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640079"/>
            <a:ext cx="6172200" cy="5303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1838227"/>
            <a:ext cx="3932237" cy="41053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1111289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hasCustomPrompt="1"/>
          </p:nvPr>
        </p:nvSpPr>
        <p:spPr>
          <a:xfrm>
            <a:off x="838200" y="1463040"/>
            <a:ext cx="10515600" cy="3595878"/>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282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40080"/>
            <a:ext cx="3932237" cy="1069975"/>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640080"/>
            <a:ext cx="6172200" cy="522890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1838227"/>
            <a:ext cx="3932237" cy="403076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2180890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
        <p:nvSpPr>
          <p:cNvPr id="7" name="Title 1"/>
          <p:cNvSpPr>
            <a:spLocks noGrp="1"/>
          </p:cNvSpPr>
          <p:nvPr>
            <p:ph type="title"/>
          </p:nvPr>
        </p:nvSpPr>
        <p:spPr>
          <a:xfrm>
            <a:off x="838200" y="640080"/>
            <a:ext cx="10515600" cy="727075"/>
          </a:xfrm>
        </p:spPr>
        <p:txBody>
          <a:bodyPr/>
          <a:lstStyle/>
          <a:p>
            <a:r>
              <a:rPr lang="en-US"/>
              <a:t>Click to edit Master title style</a:t>
            </a:r>
          </a:p>
        </p:txBody>
      </p:sp>
    </p:spTree>
    <p:extLst>
      <p:ext uri="{BB962C8B-B14F-4D97-AF65-F5344CB8AC3E}">
        <p14:creationId xmlns:p14="http://schemas.microsoft.com/office/powerpoint/2010/main" val="85052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40079"/>
            <a:ext cx="2628900" cy="5303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40079"/>
            <a:ext cx="7734300" cy="5303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0726310" y="6448508"/>
            <a:ext cx="627490" cy="272967"/>
          </a:xfrm>
          <a:prstGeom prst="rect">
            <a:avLst/>
          </a:prstGeom>
        </p:spPr>
        <p:txBody>
          <a:bodyPr/>
          <a:lstStyle/>
          <a:p>
            <a:fld id="{949EBC64-41CB-41B8-B6DF-9B1367312BD4}" type="slidenum">
              <a:rPr lang="en-US" smtClean="0"/>
              <a:t>‹#›</a:t>
            </a:fld>
            <a:endParaRPr lang="en-US"/>
          </a:p>
        </p:txBody>
      </p:sp>
    </p:spTree>
    <p:extLst>
      <p:ext uri="{BB962C8B-B14F-4D97-AF65-F5344CB8AC3E}">
        <p14:creationId xmlns:p14="http://schemas.microsoft.com/office/powerpoint/2010/main" val="31575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968409"/>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3678147"/>
            <a:ext cx="10515600" cy="228533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7596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4D3D325-AFC7-420E-9B2A-3CD217556ACE}"/>
              </a:ext>
            </a:extLst>
          </p:cNvPr>
          <p:cNvSpPr>
            <a:spLocks noGrp="1"/>
          </p:cNvSpPr>
          <p:nvPr>
            <p:ph type="pic" sz="quarter" idx="12"/>
          </p:nvPr>
        </p:nvSpPr>
        <p:spPr>
          <a:xfrm>
            <a:off x="838200" y="1463040"/>
            <a:ext cx="10515600" cy="3901563"/>
          </a:xfrm>
        </p:spPr>
        <p:txBody>
          <a:bodyPr/>
          <a:lstStyle/>
          <a:p>
            <a:endParaRPr lang="en-US"/>
          </a:p>
        </p:txBody>
      </p:sp>
      <p:sp>
        <p:nvSpPr>
          <p:cNvPr id="7" name="Title Placeholder 1">
            <a:extLst>
              <a:ext uri="{FF2B5EF4-FFF2-40B4-BE49-F238E27FC236}">
                <a16:creationId xmlns:a16="http://schemas.microsoft.com/office/drawing/2014/main" id="{6C6D66A3-8403-4FB3-9983-27AE7C5697F7}"/>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002791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463040"/>
            <a:ext cx="10515600" cy="1717675"/>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199" y="3798888"/>
            <a:ext cx="10515599" cy="2033587"/>
          </a:xfrm>
        </p:spPr>
        <p:txBody>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11399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463041"/>
            <a:ext cx="3550920" cy="648336"/>
          </a:xfrm>
        </p:spPr>
        <p:txBody>
          <a:bodyPr>
            <a:noAutofit/>
          </a:bodyPr>
          <a:lstStyle/>
          <a:p>
            <a:pPr lvl="0"/>
            <a:endParaRPr lang="en-US" dirty="0"/>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199" y="3798889"/>
            <a:ext cx="2225041" cy="1596072"/>
          </a:xfrm>
        </p:spPr>
        <p:txBody>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3" name="Picture Placeholder 2">
            <a:extLst>
              <a:ext uri="{FF2B5EF4-FFF2-40B4-BE49-F238E27FC236}">
                <a16:creationId xmlns:a16="http://schemas.microsoft.com/office/drawing/2014/main" id="{6ABFF4F2-B487-4467-B2CE-96BF61BAD43D}"/>
              </a:ext>
            </a:extLst>
          </p:cNvPr>
          <p:cNvSpPr>
            <a:spLocks noGrp="1"/>
          </p:cNvSpPr>
          <p:nvPr>
            <p:ph type="pic" sz="quarter" idx="14"/>
          </p:nvPr>
        </p:nvSpPr>
        <p:spPr>
          <a:xfrm>
            <a:off x="3459163" y="3798888"/>
            <a:ext cx="2636837" cy="1717675"/>
          </a:xfrm>
        </p:spPr>
        <p:txBody>
          <a:bodyPr/>
          <a:lstStyle/>
          <a:p>
            <a:endParaRPr lang="en-US"/>
          </a:p>
        </p:txBody>
      </p:sp>
      <p:sp>
        <p:nvSpPr>
          <p:cNvPr id="7" name="Picture Placeholder 6">
            <a:extLst>
              <a:ext uri="{FF2B5EF4-FFF2-40B4-BE49-F238E27FC236}">
                <a16:creationId xmlns:a16="http://schemas.microsoft.com/office/drawing/2014/main" id="{519A63CC-2952-4935-8B0D-A56D125AEF71}"/>
              </a:ext>
            </a:extLst>
          </p:cNvPr>
          <p:cNvSpPr>
            <a:spLocks noGrp="1"/>
          </p:cNvSpPr>
          <p:nvPr>
            <p:ph type="pic" sz="quarter" idx="15"/>
          </p:nvPr>
        </p:nvSpPr>
        <p:spPr>
          <a:xfrm>
            <a:off x="6324600" y="3798888"/>
            <a:ext cx="2636838" cy="1595437"/>
          </a:xfrm>
        </p:spPr>
        <p:txBody>
          <a:bodyPr/>
          <a:lstStyle/>
          <a:p>
            <a:endParaRPr lang="en-US"/>
          </a:p>
        </p:txBody>
      </p:sp>
      <p:sp>
        <p:nvSpPr>
          <p:cNvPr id="11" name="Text Placeholder 10">
            <a:extLst>
              <a:ext uri="{FF2B5EF4-FFF2-40B4-BE49-F238E27FC236}">
                <a16:creationId xmlns:a16="http://schemas.microsoft.com/office/drawing/2014/main" id="{D26757BF-5E39-47E8-B019-3F6CC1719C52}"/>
              </a:ext>
            </a:extLst>
          </p:cNvPr>
          <p:cNvSpPr>
            <a:spLocks noGrp="1"/>
          </p:cNvSpPr>
          <p:nvPr>
            <p:ph type="body" sz="quarter" idx="16"/>
          </p:nvPr>
        </p:nvSpPr>
        <p:spPr>
          <a:xfrm>
            <a:off x="868681" y="2261393"/>
            <a:ext cx="3550920" cy="647702"/>
          </a:xfrm>
        </p:spPr>
        <p:txBody>
          <a:bodyPr/>
          <a:lstStyle/>
          <a:p>
            <a:pPr lvl="0"/>
            <a:endParaRPr lang="en-US" dirty="0"/>
          </a:p>
        </p:txBody>
      </p:sp>
      <p:sp>
        <p:nvSpPr>
          <p:cNvPr id="13" name="Text Placeholder 12">
            <a:extLst>
              <a:ext uri="{FF2B5EF4-FFF2-40B4-BE49-F238E27FC236}">
                <a16:creationId xmlns:a16="http://schemas.microsoft.com/office/drawing/2014/main" id="{7EA70866-B707-4FD1-B41E-DFFFE47F9C77}"/>
              </a:ext>
            </a:extLst>
          </p:cNvPr>
          <p:cNvSpPr>
            <a:spLocks noGrp="1"/>
          </p:cNvSpPr>
          <p:nvPr>
            <p:ph type="body" sz="quarter" idx="17"/>
          </p:nvPr>
        </p:nvSpPr>
        <p:spPr>
          <a:xfrm>
            <a:off x="4549140" y="1455735"/>
            <a:ext cx="3550920" cy="647702"/>
          </a:xfrm>
        </p:spPr>
        <p:txBody>
          <a:bodyPr/>
          <a:lstStyle/>
          <a:p>
            <a:pPr lvl="0"/>
            <a:endParaRPr lang="en-US" dirty="0"/>
          </a:p>
        </p:txBody>
      </p:sp>
      <p:sp>
        <p:nvSpPr>
          <p:cNvPr id="4" name="Text Placeholder 3">
            <a:extLst>
              <a:ext uri="{FF2B5EF4-FFF2-40B4-BE49-F238E27FC236}">
                <a16:creationId xmlns:a16="http://schemas.microsoft.com/office/drawing/2014/main" id="{31FE5C07-15DA-427F-A82B-C01FC187BE84}"/>
              </a:ext>
            </a:extLst>
          </p:cNvPr>
          <p:cNvSpPr>
            <a:spLocks noGrp="1"/>
          </p:cNvSpPr>
          <p:nvPr>
            <p:ph type="body" sz="quarter" idx="18"/>
          </p:nvPr>
        </p:nvSpPr>
        <p:spPr>
          <a:xfrm>
            <a:off x="4549140" y="2269332"/>
            <a:ext cx="3550920" cy="647702"/>
          </a:xfrm>
        </p:spPr>
        <p:txBody>
          <a:bodyPr/>
          <a:lstStyle/>
          <a:p>
            <a:pPr lvl="0"/>
            <a:endParaRPr lang="en-US" dirty="0"/>
          </a:p>
        </p:txBody>
      </p:sp>
      <p:sp>
        <p:nvSpPr>
          <p:cNvPr id="9" name="Text Placeholder 8">
            <a:extLst>
              <a:ext uri="{FF2B5EF4-FFF2-40B4-BE49-F238E27FC236}">
                <a16:creationId xmlns:a16="http://schemas.microsoft.com/office/drawing/2014/main" id="{F385A053-A558-4A2C-8E86-F3C716FF661C}"/>
              </a:ext>
            </a:extLst>
          </p:cNvPr>
          <p:cNvSpPr>
            <a:spLocks noGrp="1"/>
          </p:cNvSpPr>
          <p:nvPr>
            <p:ph type="body" sz="quarter" idx="19"/>
          </p:nvPr>
        </p:nvSpPr>
        <p:spPr>
          <a:xfrm>
            <a:off x="8260080" y="1463041"/>
            <a:ext cx="3093720" cy="647702"/>
          </a:xfrm>
        </p:spPr>
        <p:txBody>
          <a:bodyPr/>
          <a:lstStyle/>
          <a:p>
            <a:pPr lvl="0"/>
            <a:endParaRPr lang="en-US" dirty="0"/>
          </a:p>
        </p:txBody>
      </p:sp>
      <p:sp>
        <p:nvSpPr>
          <p:cNvPr id="14" name="Text Placeholder 13">
            <a:extLst>
              <a:ext uri="{FF2B5EF4-FFF2-40B4-BE49-F238E27FC236}">
                <a16:creationId xmlns:a16="http://schemas.microsoft.com/office/drawing/2014/main" id="{7416312A-3758-4922-8253-5ED6E8623525}"/>
              </a:ext>
            </a:extLst>
          </p:cNvPr>
          <p:cNvSpPr>
            <a:spLocks noGrp="1"/>
          </p:cNvSpPr>
          <p:nvPr>
            <p:ph type="body" sz="quarter" idx="20"/>
          </p:nvPr>
        </p:nvSpPr>
        <p:spPr>
          <a:xfrm>
            <a:off x="8259763" y="2270125"/>
            <a:ext cx="3094037" cy="647700"/>
          </a:xfrm>
        </p:spPr>
        <p:txBody>
          <a:bodyPr/>
          <a:lstStyle/>
          <a:p>
            <a:pPr lvl="0"/>
            <a:endParaRPr lang="en-US" dirty="0"/>
          </a:p>
        </p:txBody>
      </p:sp>
    </p:spTree>
    <p:extLst>
      <p:ext uri="{BB962C8B-B14F-4D97-AF65-F5344CB8AC3E}">
        <p14:creationId xmlns:p14="http://schemas.microsoft.com/office/powerpoint/2010/main" val="3137689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200" y="2748687"/>
            <a:ext cx="10515599" cy="637599"/>
          </a:xfrm>
        </p:spPr>
        <p:txBody>
          <a:bodyPr>
            <a:noAutofit/>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200" y="3511550"/>
            <a:ext cx="10515600" cy="1901825"/>
          </a:xfrm>
        </p:spPr>
        <p:txBody>
          <a:bodyPr>
            <a:noAutofit/>
          </a:bodyPr>
          <a:lstStyle/>
          <a:p>
            <a:pPr lvl="0"/>
            <a:endParaRPr lang="en-US" dirty="0"/>
          </a:p>
        </p:txBody>
      </p:sp>
    </p:spTree>
    <p:extLst>
      <p:ext uri="{BB962C8B-B14F-4D97-AF65-F5344CB8AC3E}">
        <p14:creationId xmlns:p14="http://schemas.microsoft.com/office/powerpoint/2010/main" val="14914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132534-7197-4594-B0E6-D8F937DE394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8" name="Picture Placeholder 7">
            <a:extLst>
              <a:ext uri="{FF2B5EF4-FFF2-40B4-BE49-F238E27FC236}">
                <a16:creationId xmlns:a16="http://schemas.microsoft.com/office/drawing/2014/main" id="{70D71DF3-4ECB-4006-862E-FC5A432D616B}"/>
              </a:ext>
            </a:extLst>
          </p:cNvPr>
          <p:cNvSpPr>
            <a:spLocks noGrp="1"/>
          </p:cNvSpPr>
          <p:nvPr>
            <p:ph type="pic" sz="quarter" idx="13"/>
          </p:nvPr>
        </p:nvSpPr>
        <p:spPr>
          <a:xfrm>
            <a:off x="838198" y="3993427"/>
            <a:ext cx="10515599" cy="637599"/>
          </a:xfrm>
        </p:spPr>
        <p:txBody>
          <a:bodyPr>
            <a:noAutofit/>
          </a:bodyPr>
          <a:lstStyle/>
          <a:p>
            <a:endParaRPr lang="en-US" dirty="0"/>
          </a:p>
        </p:txBody>
      </p:sp>
      <p:sp>
        <p:nvSpPr>
          <p:cNvPr id="10" name="Title Placeholder 1">
            <a:extLst>
              <a:ext uri="{FF2B5EF4-FFF2-40B4-BE49-F238E27FC236}">
                <a16:creationId xmlns:a16="http://schemas.microsoft.com/office/drawing/2014/main" id="{922AEDB0-F518-4BE4-9C10-E57E5FF05926}"/>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5" name="Text Placeholder 4">
            <a:extLst>
              <a:ext uri="{FF2B5EF4-FFF2-40B4-BE49-F238E27FC236}">
                <a16:creationId xmlns:a16="http://schemas.microsoft.com/office/drawing/2014/main" id="{47A16733-2A98-4F1B-AC1F-5B08435EC256}"/>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7" name="Text Placeholder 6">
            <a:extLst>
              <a:ext uri="{FF2B5EF4-FFF2-40B4-BE49-F238E27FC236}">
                <a16:creationId xmlns:a16="http://schemas.microsoft.com/office/drawing/2014/main" id="{4A894A42-6EB7-4213-8769-A0C38DB07C4F}"/>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1" name="Text Placeholder 10">
            <a:extLst>
              <a:ext uri="{FF2B5EF4-FFF2-40B4-BE49-F238E27FC236}">
                <a16:creationId xmlns:a16="http://schemas.microsoft.com/office/drawing/2014/main" id="{F701777A-2749-489A-971A-49ECC8DE1815}"/>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Tree>
    <p:extLst>
      <p:ext uri="{BB962C8B-B14F-4D97-AF65-F5344CB8AC3E}">
        <p14:creationId xmlns:p14="http://schemas.microsoft.com/office/powerpoint/2010/main" val="1303554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2" name="Text Placeholder 5">
            <a:extLst>
              <a:ext uri="{FF2B5EF4-FFF2-40B4-BE49-F238E27FC236}">
                <a16:creationId xmlns:a16="http://schemas.microsoft.com/office/drawing/2014/main" id="{E6079336-E5CB-40BE-BE97-295EA128270A}"/>
              </a:ext>
            </a:extLst>
          </p:cNvPr>
          <p:cNvSpPr>
            <a:spLocks noGrp="1"/>
          </p:cNvSpPr>
          <p:nvPr>
            <p:ph type="body" sz="quarter" idx="12"/>
          </p:nvPr>
        </p:nvSpPr>
        <p:spPr>
          <a:xfrm>
            <a:off x="838200" y="1463040"/>
            <a:ext cx="10515600" cy="637598"/>
          </a:xfrm>
        </p:spPr>
        <p:txBody>
          <a:bodyPr>
            <a:noAutofit/>
          </a:bodyPr>
          <a:lstStyle/>
          <a:p>
            <a:pPr lvl="0"/>
            <a:endParaRPr lang="en-US" dirty="0"/>
          </a:p>
        </p:txBody>
      </p:sp>
      <p:sp>
        <p:nvSpPr>
          <p:cNvPr id="14" name="Title Placeholder 1">
            <a:extLst>
              <a:ext uri="{FF2B5EF4-FFF2-40B4-BE49-F238E27FC236}">
                <a16:creationId xmlns:a16="http://schemas.microsoft.com/office/drawing/2014/main" id="{5FF43538-015F-4A1D-AD99-D3939912638D}"/>
              </a:ext>
            </a:extLst>
          </p:cNvPr>
          <p:cNvSpPr>
            <a:spLocks noGrp="1"/>
          </p:cNvSpPr>
          <p:nvPr>
            <p:ph type="title"/>
          </p:nvPr>
        </p:nvSpPr>
        <p:spPr>
          <a:xfrm>
            <a:off x="838200" y="640080"/>
            <a:ext cx="10515600" cy="731520"/>
          </a:xfrm>
          <a:prstGeom prst="rect">
            <a:avLst/>
          </a:prstGeom>
        </p:spPr>
        <p:txBody>
          <a:bodyPr vert="horz" lIns="91440" tIns="45720" rIns="91440" bIns="45720" rtlCol="0" anchor="ctr">
            <a:noAutofit/>
          </a:bodyPr>
          <a:lstStyle/>
          <a:p>
            <a:r>
              <a:rPr lang="en-US" dirty="0"/>
              <a:t>Click to edit Master title style</a:t>
            </a:r>
          </a:p>
        </p:txBody>
      </p:sp>
      <p:sp>
        <p:nvSpPr>
          <p:cNvPr id="15" name="Text Placeholder 4">
            <a:extLst>
              <a:ext uri="{FF2B5EF4-FFF2-40B4-BE49-F238E27FC236}">
                <a16:creationId xmlns:a16="http://schemas.microsoft.com/office/drawing/2014/main" id="{4689F1A6-9259-40A5-A371-56FD729305CB}"/>
              </a:ext>
            </a:extLst>
          </p:cNvPr>
          <p:cNvSpPr>
            <a:spLocks noGrp="1"/>
          </p:cNvSpPr>
          <p:nvPr>
            <p:ph type="body" sz="quarter" idx="14"/>
          </p:nvPr>
        </p:nvSpPr>
        <p:spPr>
          <a:xfrm>
            <a:off x="838198" y="4932404"/>
            <a:ext cx="10515600" cy="752623"/>
          </a:xfrm>
        </p:spPr>
        <p:txBody>
          <a:bodyPr>
            <a:noAutofit/>
          </a:bodyPr>
          <a:lstStyle/>
          <a:p>
            <a:pPr lvl="0"/>
            <a:endParaRPr lang="en-US" dirty="0"/>
          </a:p>
        </p:txBody>
      </p:sp>
      <p:sp>
        <p:nvSpPr>
          <p:cNvPr id="16" name="Text Placeholder 6">
            <a:extLst>
              <a:ext uri="{FF2B5EF4-FFF2-40B4-BE49-F238E27FC236}">
                <a16:creationId xmlns:a16="http://schemas.microsoft.com/office/drawing/2014/main" id="{D6EC6899-2295-456F-A50C-40692C3BCECC}"/>
              </a:ext>
            </a:extLst>
          </p:cNvPr>
          <p:cNvSpPr>
            <a:spLocks noGrp="1"/>
          </p:cNvSpPr>
          <p:nvPr>
            <p:ph type="body" sz="quarter" idx="15"/>
          </p:nvPr>
        </p:nvSpPr>
        <p:spPr>
          <a:xfrm>
            <a:off x="838198" y="2665513"/>
            <a:ext cx="4191002" cy="1117600"/>
          </a:xfrm>
        </p:spPr>
        <p:txBody>
          <a:bodyPr>
            <a:noAutofit/>
          </a:bodyPr>
          <a:lstStyle/>
          <a:p>
            <a:pPr lvl="0"/>
            <a:endParaRPr lang="en-US" dirty="0"/>
          </a:p>
        </p:txBody>
      </p:sp>
      <p:sp>
        <p:nvSpPr>
          <p:cNvPr id="17" name="Text Placeholder 10">
            <a:extLst>
              <a:ext uri="{FF2B5EF4-FFF2-40B4-BE49-F238E27FC236}">
                <a16:creationId xmlns:a16="http://schemas.microsoft.com/office/drawing/2014/main" id="{1731F56A-F122-43FD-A21C-2186B172919B}"/>
              </a:ext>
            </a:extLst>
          </p:cNvPr>
          <p:cNvSpPr>
            <a:spLocks noGrp="1"/>
          </p:cNvSpPr>
          <p:nvPr>
            <p:ph type="body" sz="quarter" idx="16"/>
          </p:nvPr>
        </p:nvSpPr>
        <p:spPr>
          <a:xfrm>
            <a:off x="5151123" y="2663926"/>
            <a:ext cx="4023358" cy="1119187"/>
          </a:xfrm>
        </p:spPr>
        <p:txBody>
          <a:bodyPr>
            <a:noAutofit/>
          </a:bodyPr>
          <a:lstStyle>
            <a:lvl1pPr marL="0" indent="0">
              <a:buNone/>
              <a:defRPr/>
            </a:lvl1pPr>
          </a:lstStyle>
          <a:p>
            <a:pPr lvl="0"/>
            <a:endParaRPr lang="en-US" dirty="0"/>
          </a:p>
        </p:txBody>
      </p:sp>
      <p:sp>
        <p:nvSpPr>
          <p:cNvPr id="18" name="Text Placeholder 8">
            <a:extLst>
              <a:ext uri="{FF2B5EF4-FFF2-40B4-BE49-F238E27FC236}">
                <a16:creationId xmlns:a16="http://schemas.microsoft.com/office/drawing/2014/main" id="{DFCBF4D2-3395-4AC8-8611-2DF8766D475B}"/>
              </a:ext>
            </a:extLst>
          </p:cNvPr>
          <p:cNvSpPr>
            <a:spLocks noGrp="1"/>
          </p:cNvSpPr>
          <p:nvPr>
            <p:ph type="body" sz="quarter" idx="17"/>
          </p:nvPr>
        </p:nvSpPr>
        <p:spPr>
          <a:xfrm>
            <a:off x="838200" y="3962400"/>
            <a:ext cx="4191000" cy="795338"/>
          </a:xfrm>
        </p:spPr>
        <p:txBody>
          <a:bodyPr>
            <a:noAutofit/>
          </a:bodyPr>
          <a:lstStyle/>
          <a:p>
            <a:pPr lvl="0"/>
            <a:endParaRPr lang="en-US" dirty="0"/>
          </a:p>
        </p:txBody>
      </p:sp>
      <p:sp>
        <p:nvSpPr>
          <p:cNvPr id="19" name="Text Placeholder 12">
            <a:extLst>
              <a:ext uri="{FF2B5EF4-FFF2-40B4-BE49-F238E27FC236}">
                <a16:creationId xmlns:a16="http://schemas.microsoft.com/office/drawing/2014/main" id="{F4E16FF0-6496-4CD7-8C5E-68B8E388042E}"/>
              </a:ext>
            </a:extLst>
          </p:cNvPr>
          <p:cNvSpPr>
            <a:spLocks noGrp="1"/>
          </p:cNvSpPr>
          <p:nvPr>
            <p:ph type="body" sz="quarter" idx="18"/>
          </p:nvPr>
        </p:nvSpPr>
        <p:spPr>
          <a:xfrm>
            <a:off x="5151438" y="3962400"/>
            <a:ext cx="4022725" cy="969963"/>
          </a:xfrm>
        </p:spPr>
        <p:txBody>
          <a:bodyPr>
            <a:noAutofit/>
          </a:bodyPr>
          <a:lstStyle/>
          <a:p>
            <a:pPr lvl="0"/>
            <a:endParaRPr lang="en-US" dirty="0"/>
          </a:p>
        </p:txBody>
      </p:sp>
    </p:spTree>
    <p:extLst>
      <p:ext uri="{BB962C8B-B14F-4D97-AF65-F5344CB8AC3E}">
        <p14:creationId xmlns:p14="http://schemas.microsoft.com/office/powerpoint/2010/main" val="298739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40080"/>
            <a:ext cx="10515600" cy="7270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463040"/>
            <a:ext cx="10515600"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a:spLocks noChangeArrowheads="1"/>
          </p:cNvSpPr>
          <p:nvPr userDrawn="1"/>
        </p:nvSpPr>
        <p:spPr bwMode="auto">
          <a:xfrm>
            <a:off x="838200" y="6448508"/>
            <a:ext cx="1830859" cy="212879"/>
          </a:xfrm>
          <a:prstGeom prst="rect">
            <a:avLst/>
          </a:prstGeom>
          <a:noFill/>
          <a:ln w="12700">
            <a:noFill/>
            <a:miter lim="800000"/>
            <a:headEnd/>
            <a:tailEnd/>
          </a:ln>
          <a:effectLst/>
        </p:spPr>
        <p:txBody>
          <a:bodyPr wrap="square" lIns="90488" tIns="44450" rIns="90488" bIns="4445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algn="l">
              <a:defRPr/>
            </a:pPr>
            <a:r>
              <a:rPr lang="en-US" sz="800" dirty="0">
                <a:solidFill>
                  <a:srgbClr val="000000"/>
                </a:solidFill>
                <a:effectLst/>
                <a:latin typeface="+mj-lt"/>
                <a:cs typeface="Arial" panose="020B0604020202020204" pitchFamily="34" charset="0"/>
              </a:rPr>
              <a:t>© 2019 Cengage. All Rights Reserved.  </a:t>
            </a:r>
          </a:p>
        </p:txBody>
      </p:sp>
      <p:sp>
        <p:nvSpPr>
          <p:cNvPr id="5" name="Rectangle 4"/>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913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2" r:id="rId5"/>
    <p:sldLayoutId id="2147483672" r:id="rId6"/>
    <p:sldLayoutId id="2147483664" r:id="rId7"/>
    <p:sldLayoutId id="2147483665" r:id="rId8"/>
    <p:sldLayoutId id="2147483666" r:id="rId9"/>
    <p:sldLayoutId id="2147483671" r:id="rId10"/>
    <p:sldLayoutId id="2147483667" r:id="rId11"/>
    <p:sldLayoutId id="2147483668" r:id="rId12"/>
    <p:sldLayoutId id="2147483669" r:id="rId13"/>
    <p:sldLayoutId id="2147483670"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556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72337"/>
            <a:ext cx="10515600" cy="111835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49EBC64-41CB-41B8-B6DF-9B1367312BD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a:spLocks noChangeArrowheads="1"/>
          </p:cNvSpPr>
          <p:nvPr userDrawn="1"/>
        </p:nvSpPr>
        <p:spPr bwMode="auto">
          <a:xfrm>
            <a:off x="838200" y="6448510"/>
            <a:ext cx="9442837" cy="190438"/>
          </a:xfrm>
          <a:prstGeom prst="rect">
            <a:avLst/>
          </a:prstGeom>
          <a:noFill/>
          <a:ln w="12700">
            <a:noFill/>
            <a:miter lim="800000"/>
            <a:headEnd/>
            <a:tailEnd/>
          </a:ln>
          <a:effectLst/>
        </p:spPr>
        <p:txBody>
          <a:bodyPr wrap="square" lIns="67866" tIns="33338" rIns="67866" bIns="33338">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Book Antiqua" pitchFamily="18" charset="0"/>
                <a:ea typeface="+mn-ea"/>
                <a:cs typeface="+mn-cs"/>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2019 Cengage. All Rights Reserved</a:t>
            </a:r>
            <a:r>
              <a:rPr kumimoji="0" lang="en-US" sz="600" b="0" i="0" u="none" strike="noStrike" kern="1200" cap="none" spc="0" normalizeH="0" baseline="0" noProof="0" dirty="0">
                <a:ln>
                  <a:noFill/>
                </a:ln>
                <a:solidFill>
                  <a:srgbClr val="000000"/>
                </a:solidFill>
                <a:effectLst/>
                <a:uLnTx/>
                <a:uFillTx/>
                <a:latin typeface="Calibri Light" panose="020F0302020204030204"/>
                <a:ea typeface="+mn-ea"/>
                <a:cs typeface="Arial" panose="020B0604020202020204" pitchFamily="34" charset="0"/>
              </a:rPr>
              <a:t>.  </a:t>
            </a:r>
          </a:p>
        </p:txBody>
      </p:sp>
      <p:sp>
        <p:nvSpPr>
          <p:cNvPr id="8" name="Rectangle 7"/>
          <p:cNvSpPr/>
          <p:nvPr userDrawn="1"/>
        </p:nvSpPr>
        <p:spPr>
          <a:xfrm>
            <a:off x="0" y="0"/>
            <a:ext cx="12192000" cy="464388"/>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userDrawn="1"/>
        </p:nvSpPr>
        <p:spPr>
          <a:xfrm>
            <a:off x="0" y="464388"/>
            <a:ext cx="12192000" cy="9144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userDrawn="1"/>
        </p:nvSpPr>
        <p:spPr>
          <a:xfrm>
            <a:off x="0" y="6111241"/>
            <a:ext cx="12192000" cy="137160"/>
          </a:xfrm>
          <a:prstGeom prst="rect">
            <a:avLst/>
          </a:prstGeom>
          <a:solidFill>
            <a:srgbClr val="247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6248401"/>
            <a:ext cx="12192000" cy="9144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533C622-4667-4B35-8935-249647502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914134"/>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7.xml"/><Relationship Id="rId1" Type="http://schemas.openxmlformats.org/officeDocument/2006/relationships/vmlDrawing" Target="../drawings/vmlDrawing42.vml"/><Relationship Id="rId5" Type="http://schemas.openxmlformats.org/officeDocument/2006/relationships/image" Target="../media/image158.wmf"/><Relationship Id="rId4" Type="http://schemas.openxmlformats.org/officeDocument/2006/relationships/oleObject" Target="../embeddings/oleObject106.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vmlDrawing" Target="../drawings/vmlDrawing43.vml"/><Relationship Id="rId5" Type="http://schemas.openxmlformats.org/officeDocument/2006/relationships/image" Target="../media/image159.wmf"/><Relationship Id="rId4" Type="http://schemas.openxmlformats.org/officeDocument/2006/relationships/oleObject" Target="../embeddings/oleObject107.bin"/></Relationships>
</file>

<file path=ppt/slides/_rels/slide109.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6.xml"/><Relationship Id="rId7" Type="http://schemas.openxmlformats.org/officeDocument/2006/relationships/image" Target="../media/image17.w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8.wmf"/></Relationships>
</file>

<file path=ppt/slides/_rels/slide11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116.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10.xml"/><Relationship Id="rId7"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2.wmf"/><Relationship Id="rId10" Type="http://schemas.openxmlformats.org/officeDocument/2006/relationships/image" Target="../media/image24.wmf"/><Relationship Id="rId4" Type="http://schemas.openxmlformats.org/officeDocument/2006/relationships/oleObject" Target="../embeddings/oleObject16.bin"/><Relationship Id="rId9"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1.xml"/><Relationship Id="rId7" Type="http://schemas.openxmlformats.org/officeDocument/2006/relationships/image" Target="../media/image26.w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21.bin"/><Relationship Id="rId5" Type="http://schemas.openxmlformats.org/officeDocument/2006/relationships/image" Target="../media/image25.wmf"/><Relationship Id="rId4" Type="http://schemas.openxmlformats.org/officeDocument/2006/relationships/oleObject" Target="../embeddings/oleObject20.bin"/><Relationship Id="rId9"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wmf"/><Relationship Id="rId2" Type="http://schemas.openxmlformats.org/officeDocument/2006/relationships/slideLayout" Target="../slideLayouts/slideLayout8.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image" Target="../media/image28.wmf"/><Relationship Id="rId4" Type="http://schemas.openxmlformats.org/officeDocument/2006/relationships/oleObject" Target="../embeddings/oleObject23.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4.xml"/><Relationship Id="rId7" Type="http://schemas.openxmlformats.org/officeDocument/2006/relationships/image" Target="../media/image31.wmf"/><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26.bin"/><Relationship Id="rId5" Type="http://schemas.openxmlformats.org/officeDocument/2006/relationships/image" Target="../media/image30.wmf"/><Relationship Id="rId4" Type="http://schemas.openxmlformats.org/officeDocument/2006/relationships/oleObject" Target="../embeddings/oleObject25.bin"/><Relationship Id="rId9" Type="http://schemas.openxmlformats.org/officeDocument/2006/relationships/image" Target="../media/image3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9.xml"/><Relationship Id="rId7" Type="http://schemas.openxmlformats.org/officeDocument/2006/relationships/image" Target="../media/image38.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37.wmf"/><Relationship Id="rId4" Type="http://schemas.openxmlformats.org/officeDocument/2006/relationships/oleObject" Target="../embeddings/oleObject28.bin"/><Relationship Id="rId9" Type="http://schemas.openxmlformats.org/officeDocument/2006/relationships/image" Target="../media/image39.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40.wmf"/><Relationship Id="rId4" Type="http://schemas.openxmlformats.org/officeDocument/2006/relationships/oleObject" Target="../embeddings/oleObject3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3.jpg"/><Relationship Id="rId5" Type="http://schemas.openxmlformats.org/officeDocument/2006/relationships/image" Target="../media/image42.wmf"/><Relationship Id="rId4" Type="http://schemas.openxmlformats.org/officeDocument/2006/relationships/oleObject" Target="../embeddings/oleObject32.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8.wmf"/><Relationship Id="rId3" Type="http://schemas.openxmlformats.org/officeDocument/2006/relationships/notesSlide" Target="../notesSlides/notesSlide21.xml"/><Relationship Id="rId7" Type="http://schemas.openxmlformats.org/officeDocument/2006/relationships/image" Target="../media/image45.wmf"/><Relationship Id="rId12" Type="http://schemas.openxmlformats.org/officeDocument/2006/relationships/oleObject" Target="../embeddings/oleObject37.bin"/><Relationship Id="rId2" Type="http://schemas.openxmlformats.org/officeDocument/2006/relationships/slideLayout" Target="../slideLayouts/slideLayout10.xml"/><Relationship Id="rId1" Type="http://schemas.openxmlformats.org/officeDocument/2006/relationships/vmlDrawing" Target="../drawings/vmlDrawing12.vml"/><Relationship Id="rId6" Type="http://schemas.openxmlformats.org/officeDocument/2006/relationships/oleObject" Target="../embeddings/oleObject34.bin"/><Relationship Id="rId11" Type="http://schemas.openxmlformats.org/officeDocument/2006/relationships/image" Target="../media/image47.wmf"/><Relationship Id="rId5" Type="http://schemas.openxmlformats.org/officeDocument/2006/relationships/image" Target="../media/image44.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2.jpg"/><Relationship Id="rId5" Type="http://schemas.openxmlformats.org/officeDocument/2006/relationships/image" Target="../media/image51.wmf"/><Relationship Id="rId4" Type="http://schemas.openxmlformats.org/officeDocument/2006/relationships/oleObject" Target="../embeddings/oleObject38.bin"/></Relationships>
</file>

<file path=ppt/slides/_rels/slide3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25.xml"/><Relationship Id="rId7" Type="http://schemas.openxmlformats.org/officeDocument/2006/relationships/oleObject" Target="../embeddings/oleObject40.bin"/><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53.wmf"/><Relationship Id="rId5" Type="http://schemas.openxmlformats.org/officeDocument/2006/relationships/oleObject" Target="../embeddings/oleObject39.bin"/><Relationship Id="rId10" Type="http://schemas.openxmlformats.org/officeDocument/2006/relationships/image" Target="../media/image55.wmf"/><Relationship Id="rId4" Type="http://schemas.openxmlformats.org/officeDocument/2006/relationships/image" Target="../media/image56.png"/><Relationship Id="rId9" Type="http://schemas.openxmlformats.org/officeDocument/2006/relationships/oleObject" Target="../embeddings/oleObject41.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42.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60.jpeg"/><Relationship Id="rId5" Type="http://schemas.openxmlformats.org/officeDocument/2006/relationships/image" Target="../media/image59.wmf"/><Relationship Id="rId4" Type="http://schemas.openxmlformats.org/officeDocument/2006/relationships/oleObject" Target="../embeddings/oleObject4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29.xml"/><Relationship Id="rId7" Type="http://schemas.openxmlformats.org/officeDocument/2006/relationships/oleObject" Target="../embeddings/oleObject45.bin"/><Relationship Id="rId2" Type="http://schemas.openxmlformats.org/officeDocument/2006/relationships/slideLayout" Target="../slideLayouts/slideLayout10.xml"/><Relationship Id="rId1" Type="http://schemas.openxmlformats.org/officeDocument/2006/relationships/vmlDrawing" Target="../drawings/vmlDrawing17.vml"/><Relationship Id="rId6" Type="http://schemas.openxmlformats.org/officeDocument/2006/relationships/image" Target="../media/image61.wmf"/><Relationship Id="rId5" Type="http://schemas.openxmlformats.org/officeDocument/2006/relationships/oleObject" Target="../embeddings/oleObject44.bin"/><Relationship Id="rId10" Type="http://schemas.openxmlformats.org/officeDocument/2006/relationships/image" Target="../media/image63.wmf"/><Relationship Id="rId4" Type="http://schemas.openxmlformats.org/officeDocument/2006/relationships/image" Target="../media/image64.png"/><Relationship Id="rId9" Type="http://schemas.openxmlformats.org/officeDocument/2006/relationships/oleObject" Target="../embeddings/oleObject46.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30.xml"/><Relationship Id="rId7" Type="http://schemas.openxmlformats.org/officeDocument/2006/relationships/image" Target="../media/image66.wmf"/><Relationship Id="rId2" Type="http://schemas.openxmlformats.org/officeDocument/2006/relationships/slideLayout" Target="../slideLayouts/slideLayout9.xml"/><Relationship Id="rId1" Type="http://schemas.openxmlformats.org/officeDocument/2006/relationships/vmlDrawing" Target="../drawings/vmlDrawing18.vml"/><Relationship Id="rId6" Type="http://schemas.openxmlformats.org/officeDocument/2006/relationships/oleObject" Target="../embeddings/oleObject48.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6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32.xml"/><Relationship Id="rId7" Type="http://schemas.openxmlformats.org/officeDocument/2006/relationships/image" Target="../media/image71.wmf"/><Relationship Id="rId2" Type="http://schemas.openxmlformats.org/officeDocument/2006/relationships/slideLayout" Target="../slideLayouts/slideLayout8.xml"/><Relationship Id="rId1" Type="http://schemas.openxmlformats.org/officeDocument/2006/relationships/vmlDrawing" Target="../drawings/vmlDrawing19.vml"/><Relationship Id="rId6" Type="http://schemas.openxmlformats.org/officeDocument/2006/relationships/oleObject" Target="../embeddings/oleObject52.bin"/><Relationship Id="rId5" Type="http://schemas.openxmlformats.org/officeDocument/2006/relationships/image" Target="../media/image70.wmf"/><Relationship Id="rId4" Type="http://schemas.openxmlformats.org/officeDocument/2006/relationships/oleObject" Target="../embeddings/oleObject51.bin"/></Relationships>
</file>

<file path=ppt/slides/_rels/slide4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75.wmf"/><Relationship Id="rId2" Type="http://schemas.openxmlformats.org/officeDocument/2006/relationships/slideLayout" Target="../slideLayouts/slideLayout8.xml"/><Relationship Id="rId1" Type="http://schemas.openxmlformats.org/officeDocument/2006/relationships/vmlDrawing" Target="../drawings/vmlDrawing20.vml"/><Relationship Id="rId6" Type="http://schemas.openxmlformats.org/officeDocument/2006/relationships/oleObject" Target="../embeddings/oleObject54.bin"/><Relationship Id="rId5" Type="http://schemas.openxmlformats.org/officeDocument/2006/relationships/image" Target="../media/image74.wmf"/><Relationship Id="rId4" Type="http://schemas.openxmlformats.org/officeDocument/2006/relationships/oleObject" Target="../embeddings/oleObject5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80.wmf"/><Relationship Id="rId3" Type="http://schemas.openxmlformats.org/officeDocument/2006/relationships/notesSlide" Target="../notesSlides/notesSlide35.xml"/><Relationship Id="rId7" Type="http://schemas.openxmlformats.org/officeDocument/2006/relationships/image" Target="../media/image77.wmf"/><Relationship Id="rId12" Type="http://schemas.openxmlformats.org/officeDocument/2006/relationships/oleObject" Target="../embeddings/oleObject59.bin"/><Relationship Id="rId2" Type="http://schemas.openxmlformats.org/officeDocument/2006/relationships/slideLayout" Target="../slideLayouts/slideLayout9.xml"/><Relationship Id="rId1" Type="http://schemas.openxmlformats.org/officeDocument/2006/relationships/vmlDrawing" Target="../drawings/vmlDrawing21.vml"/><Relationship Id="rId6" Type="http://schemas.openxmlformats.org/officeDocument/2006/relationships/oleObject" Target="../embeddings/oleObject56.bin"/><Relationship Id="rId11" Type="http://schemas.openxmlformats.org/officeDocument/2006/relationships/image" Target="../media/image79.wmf"/><Relationship Id="rId5" Type="http://schemas.openxmlformats.org/officeDocument/2006/relationships/image" Target="../media/image76.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78.wmf"/></Relationships>
</file>

<file path=ppt/slides/_rels/slide4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6.wmf"/><Relationship Id="rId2" Type="http://schemas.openxmlformats.org/officeDocument/2006/relationships/slideLayout" Target="../slideLayouts/slideLayout8.xml"/><Relationship Id="rId1" Type="http://schemas.openxmlformats.org/officeDocument/2006/relationships/vmlDrawing" Target="../drawings/vmlDrawing22.vml"/><Relationship Id="rId6" Type="http://schemas.openxmlformats.org/officeDocument/2006/relationships/oleObject" Target="../embeddings/oleObject61.bin"/><Relationship Id="rId5" Type="http://schemas.openxmlformats.org/officeDocument/2006/relationships/image" Target="../media/image85.wmf"/><Relationship Id="rId4" Type="http://schemas.openxmlformats.org/officeDocument/2006/relationships/oleObject" Target="../embeddings/oleObject60.bin"/></Relationships>
</file>

<file path=ppt/slides/_rels/slide51.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8.xml"/><Relationship Id="rId1" Type="http://schemas.openxmlformats.org/officeDocument/2006/relationships/vmlDrawing" Target="../drawings/vmlDrawing23.vml"/><Relationship Id="rId6" Type="http://schemas.openxmlformats.org/officeDocument/2006/relationships/image" Target="../media/image88.wmf"/><Relationship Id="rId5" Type="http://schemas.openxmlformats.org/officeDocument/2006/relationships/oleObject" Target="../embeddings/oleObject63.bin"/><Relationship Id="rId4" Type="http://schemas.openxmlformats.org/officeDocument/2006/relationships/image" Target="../media/image87.wmf"/></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95.jpg"/><Relationship Id="rId5" Type="http://schemas.openxmlformats.org/officeDocument/2006/relationships/image" Target="../media/image94.wmf"/><Relationship Id="rId4" Type="http://schemas.openxmlformats.org/officeDocument/2006/relationships/oleObject" Target="../embeddings/oleObject65.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97.jpg"/><Relationship Id="rId5" Type="http://schemas.openxmlformats.org/officeDocument/2006/relationships/image" Target="../media/image96.wmf"/><Relationship Id="rId4" Type="http://schemas.openxmlformats.org/officeDocument/2006/relationships/oleObject" Target="../embeddings/oleObject66.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47.xml"/><Relationship Id="rId7" Type="http://schemas.openxmlformats.org/officeDocument/2006/relationships/image" Target="../media/image99.wmf"/><Relationship Id="rId12" Type="http://schemas.openxmlformats.org/officeDocument/2006/relationships/oleObject" Target="../embeddings/oleObject71.bin"/><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oleObject" Target="../embeddings/oleObject68.bin"/><Relationship Id="rId11" Type="http://schemas.openxmlformats.org/officeDocument/2006/relationships/image" Target="../media/image101.wmf"/><Relationship Id="rId5" Type="http://schemas.openxmlformats.org/officeDocument/2006/relationships/image" Target="../media/image98.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100.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06.wmf"/><Relationship Id="rId3" Type="http://schemas.openxmlformats.org/officeDocument/2006/relationships/notesSlide" Target="../notesSlides/notesSlide48.xml"/><Relationship Id="rId7" Type="http://schemas.openxmlformats.org/officeDocument/2006/relationships/image" Target="../media/image103.wmf"/><Relationship Id="rId12" Type="http://schemas.openxmlformats.org/officeDocument/2006/relationships/oleObject" Target="../embeddings/oleObject76.bin"/><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oleObject" Target="../embeddings/oleObject73.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04.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5.w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wmf"/><Relationship Id="rId10" Type="http://schemas.openxmlformats.org/officeDocument/2006/relationships/image" Target="../media/image7.png"/><Relationship Id="rId4" Type="http://schemas.openxmlformats.org/officeDocument/2006/relationships/oleObject" Target="../embeddings/oleObject3.bin"/><Relationship Id="rId9" Type="http://schemas.openxmlformats.org/officeDocument/2006/relationships/image" Target="../media/image6.w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107.wmf"/><Relationship Id="rId4" Type="http://schemas.openxmlformats.org/officeDocument/2006/relationships/oleObject" Target="../embeddings/oleObject77.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mlDrawing" Target="../drawings/vmlDrawing29.vml"/><Relationship Id="rId5" Type="http://schemas.openxmlformats.org/officeDocument/2006/relationships/image" Target="../media/image108.wmf"/><Relationship Id="rId4" Type="http://schemas.openxmlformats.org/officeDocument/2006/relationships/oleObject" Target="../embeddings/oleObject7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11.wmf"/><Relationship Id="rId4" Type="http://schemas.openxmlformats.org/officeDocument/2006/relationships/oleObject" Target="../embeddings/oleObject79.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112.wmf"/><Relationship Id="rId4" Type="http://schemas.openxmlformats.org/officeDocument/2006/relationships/oleObject" Target="../embeddings/oleObject80.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83.bin"/><Relationship Id="rId3" Type="http://schemas.openxmlformats.org/officeDocument/2006/relationships/notesSlide" Target="../notesSlides/notesSlide56.xml"/><Relationship Id="rId7" Type="http://schemas.openxmlformats.org/officeDocument/2006/relationships/image" Target="../media/image114.wmf"/><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82.bin"/><Relationship Id="rId5" Type="http://schemas.openxmlformats.org/officeDocument/2006/relationships/image" Target="../media/image113.wmf"/><Relationship Id="rId4" Type="http://schemas.openxmlformats.org/officeDocument/2006/relationships/oleObject" Target="../embeddings/oleObject81.bin"/><Relationship Id="rId9" Type="http://schemas.openxmlformats.org/officeDocument/2006/relationships/image" Target="../media/image115.wmf"/></Relationships>
</file>

<file path=ppt/slides/_rels/slide6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wmf"/><Relationship Id="rId3" Type="http://schemas.openxmlformats.org/officeDocument/2006/relationships/notesSlide" Target="../notesSlides/notesSlide3.xml"/><Relationship Id="rId7" Type="http://schemas.openxmlformats.org/officeDocument/2006/relationships/image" Target="../media/image9.wmf"/><Relationship Id="rId12" Type="http://schemas.openxmlformats.org/officeDocument/2006/relationships/oleObject" Target="../embeddings/oleObject10.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1.wmf"/><Relationship Id="rId5" Type="http://schemas.openxmlformats.org/officeDocument/2006/relationships/image" Target="../media/image8.wmf"/><Relationship Id="rId15" Type="http://schemas.openxmlformats.org/officeDocument/2006/relationships/image" Target="../media/image1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0.wmf"/><Relationship Id="rId14" Type="http://schemas.openxmlformats.org/officeDocument/2006/relationships/oleObject" Target="../embeddings/oleObject11.bin"/></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notesSlide" Target="../notesSlides/notesSlide58.xml"/><Relationship Id="rId7" Type="http://schemas.openxmlformats.org/officeDocument/2006/relationships/image" Target="../media/image118.wmf"/><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oleObject" Target="../embeddings/oleObject85.bin"/><Relationship Id="rId5" Type="http://schemas.openxmlformats.org/officeDocument/2006/relationships/image" Target="../media/image117.wmf"/><Relationship Id="rId10" Type="http://schemas.openxmlformats.org/officeDocument/2006/relationships/image" Target="../media/image120.jpg"/><Relationship Id="rId4" Type="http://schemas.openxmlformats.org/officeDocument/2006/relationships/oleObject" Target="../embeddings/oleObject84.bin"/><Relationship Id="rId9" Type="http://schemas.openxmlformats.org/officeDocument/2006/relationships/image" Target="../media/image119.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12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27.png"/><Relationship Id="rId3" Type="http://schemas.openxmlformats.org/officeDocument/2006/relationships/notesSlide" Target="../notesSlides/notesSlide59.xml"/><Relationship Id="rId7" Type="http://schemas.openxmlformats.org/officeDocument/2006/relationships/image" Target="../media/image123.wmf"/><Relationship Id="rId12" Type="http://schemas.openxmlformats.org/officeDocument/2006/relationships/image" Target="../media/image125.wmf"/><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oleObject" Target="../embeddings/oleObject89.bin"/><Relationship Id="rId11" Type="http://schemas.openxmlformats.org/officeDocument/2006/relationships/oleObject" Target="../embeddings/oleObject91.bin"/><Relationship Id="rId5" Type="http://schemas.openxmlformats.org/officeDocument/2006/relationships/image" Target="../media/image122.wmf"/><Relationship Id="rId10" Type="http://schemas.openxmlformats.org/officeDocument/2006/relationships/image" Target="../media/image126.png"/><Relationship Id="rId4" Type="http://schemas.openxmlformats.org/officeDocument/2006/relationships/oleObject" Target="../embeddings/oleObject88.bin"/><Relationship Id="rId9" Type="http://schemas.openxmlformats.org/officeDocument/2006/relationships/image" Target="../media/image124.w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vmlDrawing" Target="../drawings/vmlDrawing36.vml"/><Relationship Id="rId5" Type="http://schemas.openxmlformats.org/officeDocument/2006/relationships/image" Target="../media/image128.wmf"/><Relationship Id="rId4" Type="http://schemas.openxmlformats.org/officeDocument/2006/relationships/oleObject" Target="../embeddings/oleObject92.bin"/></Relationships>
</file>

<file path=ppt/slides/_rels/slide75.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slideLayout" Target="../slideLayouts/slideLayout10.xml"/><Relationship Id="rId1" Type="http://schemas.openxmlformats.org/officeDocument/2006/relationships/vmlDrawing" Target="../drawings/vmlDrawing37.vml"/><Relationship Id="rId6" Type="http://schemas.openxmlformats.org/officeDocument/2006/relationships/image" Target="../media/image130.wmf"/><Relationship Id="rId11" Type="http://schemas.openxmlformats.org/officeDocument/2006/relationships/image" Target="../media/image133.png"/><Relationship Id="rId5" Type="http://schemas.openxmlformats.org/officeDocument/2006/relationships/oleObject" Target="../embeddings/oleObject94.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96.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61.xml"/><Relationship Id="rId7" Type="http://schemas.openxmlformats.org/officeDocument/2006/relationships/image" Target="../media/image135.wmf"/><Relationship Id="rId2" Type="http://schemas.openxmlformats.org/officeDocument/2006/relationships/slideLayout" Target="../slideLayouts/slideLayout10.xml"/><Relationship Id="rId1" Type="http://schemas.openxmlformats.org/officeDocument/2006/relationships/vmlDrawing" Target="../drawings/vmlDrawing38.vml"/><Relationship Id="rId6" Type="http://schemas.openxmlformats.org/officeDocument/2006/relationships/oleObject" Target="../embeddings/oleObject98.bin"/><Relationship Id="rId5" Type="http://schemas.openxmlformats.org/officeDocument/2006/relationships/image" Target="../media/image134.wmf"/><Relationship Id="rId4" Type="http://schemas.openxmlformats.org/officeDocument/2006/relationships/oleObject" Target="../embeddings/oleObject97.bin"/><Relationship Id="rId9" Type="http://schemas.openxmlformats.org/officeDocument/2006/relationships/image" Target="../media/image136.wmf"/></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notesSlide" Target="../notesSlides/notesSlide62.xml"/><Relationship Id="rId7" Type="http://schemas.openxmlformats.org/officeDocument/2006/relationships/image" Target="../media/image138.wmf"/><Relationship Id="rId2" Type="http://schemas.openxmlformats.org/officeDocument/2006/relationships/slideLayout" Target="../slideLayouts/slideLayout10.xml"/><Relationship Id="rId1" Type="http://schemas.openxmlformats.org/officeDocument/2006/relationships/vmlDrawing" Target="../drawings/vmlDrawing39.vml"/><Relationship Id="rId6" Type="http://schemas.openxmlformats.org/officeDocument/2006/relationships/oleObject" Target="../embeddings/oleObject101.bin"/><Relationship Id="rId11" Type="http://schemas.openxmlformats.org/officeDocument/2006/relationships/image" Target="../media/image140.wmf"/><Relationship Id="rId5" Type="http://schemas.openxmlformats.org/officeDocument/2006/relationships/image" Target="../media/image137.wmf"/><Relationship Id="rId10" Type="http://schemas.openxmlformats.org/officeDocument/2006/relationships/oleObject" Target="../embeddings/oleObject103.bin"/><Relationship Id="rId4" Type="http://schemas.openxmlformats.org/officeDocument/2006/relationships/oleObject" Target="../embeddings/oleObject100.bin"/><Relationship Id="rId9" Type="http://schemas.openxmlformats.org/officeDocument/2006/relationships/image" Target="../media/image139.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vmlDrawing" Target="../drawings/vmlDrawing40.vml"/><Relationship Id="rId6" Type="http://schemas.openxmlformats.org/officeDocument/2006/relationships/image" Target="../media/image150.jpg"/><Relationship Id="rId5" Type="http://schemas.openxmlformats.org/officeDocument/2006/relationships/image" Target="../media/image149.wmf"/><Relationship Id="rId4" Type="http://schemas.openxmlformats.org/officeDocument/2006/relationships/oleObject" Target="../embeddings/oleObject104.bin"/></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153.png"/><Relationship Id="rId2" Type="http://schemas.openxmlformats.org/officeDocument/2006/relationships/slideLayout" Target="../slideLayouts/slideLayout6.xml"/><Relationship Id="rId1" Type="http://schemas.openxmlformats.org/officeDocument/2006/relationships/vmlDrawing" Target="../drawings/vmlDrawing41.vml"/><Relationship Id="rId6" Type="http://schemas.openxmlformats.org/officeDocument/2006/relationships/image" Target="../media/image151.wmf"/><Relationship Id="rId5" Type="http://schemas.openxmlformats.org/officeDocument/2006/relationships/oleObject" Target="../embeddings/oleObject105.bin"/><Relationship Id="rId4" Type="http://schemas.openxmlformats.org/officeDocument/2006/relationships/image" Target="../media/image152.png"/></Relationships>
</file>

<file path=ppt/slides/_rels/slide9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Linear Regression</a:t>
            </a:r>
          </a:p>
        </p:txBody>
      </p:sp>
      <p:sp>
        <p:nvSpPr>
          <p:cNvPr id="3" name="Subtitle 2"/>
          <p:cNvSpPr>
            <a:spLocks noGrp="1"/>
          </p:cNvSpPr>
          <p:nvPr>
            <p:ph type="subTitle" idx="1"/>
          </p:nvPr>
        </p:nvSpPr>
        <p:spPr/>
        <p:txBody>
          <a:bodyPr/>
          <a:lstStyle/>
          <a:p>
            <a:r>
              <a:rPr lang="en-US" dirty="0"/>
              <a:t> Chapter 7</a:t>
            </a:r>
          </a:p>
        </p:txBody>
      </p:sp>
    </p:spTree>
    <p:extLst>
      <p:ext uri="{BB962C8B-B14F-4D97-AF65-F5344CB8AC3E}">
        <p14:creationId xmlns:p14="http://schemas.microsoft.com/office/powerpoint/2010/main" val="402595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Method</a:t>
            </a:r>
          </a:p>
        </p:txBody>
      </p:sp>
      <p:sp>
        <p:nvSpPr>
          <p:cNvPr id="3" name="Text Placeholder 2"/>
          <p:cNvSpPr>
            <a:spLocks noGrp="1"/>
          </p:cNvSpPr>
          <p:nvPr>
            <p:ph type="body" idx="1"/>
          </p:nvPr>
        </p:nvSpPr>
        <p:spPr/>
        <p:txBody>
          <a:bodyPr/>
          <a:lstStyle/>
          <a:p>
            <a:r>
              <a:rPr lang="en-US" dirty="0"/>
              <a:t>Least Squares Estimates of the Regression Parameters</a:t>
            </a:r>
          </a:p>
          <a:p>
            <a:r>
              <a:rPr lang="en-US" dirty="0"/>
              <a:t>Using Excel’s Chart Tools to Compute the Estimated Regression Equation</a:t>
            </a:r>
          </a:p>
        </p:txBody>
      </p:sp>
    </p:spTree>
    <p:extLst>
      <p:ext uri="{BB962C8B-B14F-4D97-AF65-F5344CB8AC3E}">
        <p14:creationId xmlns:p14="http://schemas.microsoft.com/office/powerpoint/2010/main" val="1068159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5 of 11)</a:t>
            </a:r>
          </a:p>
        </p:txBody>
      </p:sp>
      <p:sp>
        <p:nvSpPr>
          <p:cNvPr id="3" name="Content Placeholder 2"/>
          <p:cNvSpPr>
            <a:spLocks noGrp="1"/>
          </p:cNvSpPr>
          <p:nvPr>
            <p:ph idx="1"/>
          </p:nvPr>
        </p:nvSpPr>
        <p:spPr>
          <a:prstGeom prst="rect">
            <a:avLst/>
          </a:prstGeom>
          <a:ln>
            <a:noFill/>
          </a:ln>
        </p:spPr>
        <p:txBody>
          <a:bodyPr>
            <a:normAutofit/>
          </a:bodyPr>
          <a:lstStyle/>
          <a:p>
            <a:pPr marL="0" indent="0">
              <a:lnSpc>
                <a:spcPct val="100000"/>
              </a:lnSpc>
              <a:spcBef>
                <a:spcPts val="0"/>
              </a:spcBef>
              <a:spcAft>
                <a:spcPts val="600"/>
              </a:spcAft>
              <a:buNone/>
            </a:pPr>
            <a:r>
              <a:rPr lang="en-US" dirty="0"/>
              <a:t>Variable Selection Procedures (cont.):</a:t>
            </a:r>
          </a:p>
          <a:p>
            <a:pPr marL="457200" lvl="1">
              <a:lnSpc>
                <a:spcPct val="100000"/>
              </a:lnSpc>
              <a:spcAft>
                <a:spcPts val="600"/>
              </a:spcAft>
            </a:pPr>
            <a:r>
              <a:rPr lang="en-US" sz="2600" dirty="0"/>
              <a:t>Stepwise selection procedure (cont.):</a:t>
            </a:r>
          </a:p>
          <a:p>
            <a:pPr marL="914400" lvl="1">
              <a:spcBef>
                <a:spcPts val="0"/>
              </a:spcBef>
            </a:pPr>
            <a:r>
              <a:rPr lang="en-US" dirty="0"/>
              <a:t>Each subsequent step involves two intermediate steps:</a:t>
            </a:r>
          </a:p>
          <a:p>
            <a:pPr marL="1371600" lvl="2">
              <a:spcBef>
                <a:spcPts val="400"/>
              </a:spcBef>
            </a:pPr>
            <a:r>
              <a:rPr lang="en-US" sz="2200" dirty="0"/>
              <a:t>First, the remaining independent variables not in the current model are evaluated, and the most significant one is added to the model.</a:t>
            </a:r>
          </a:p>
          <a:p>
            <a:pPr marL="1371600" lvl="2">
              <a:spcBef>
                <a:spcPts val="400"/>
              </a:spcBef>
            </a:pPr>
            <a:r>
              <a:rPr lang="en-US" sz="2200" dirty="0"/>
              <a:t>Then the independent variables in the current model are evaluated, and the least significant one is removed.</a:t>
            </a:r>
          </a:p>
          <a:p>
            <a:pPr marL="914400" lvl="1">
              <a:spcBef>
                <a:spcPts val="600"/>
              </a:spcBef>
            </a:pPr>
            <a:r>
              <a:rPr lang="en-US" dirty="0"/>
              <a:t>Stops when no independent variables not currently in the model have a level of significance for remaining in the regression model.</a:t>
            </a:r>
          </a:p>
          <a:p>
            <a:pPr marL="937260" lvl="1" indent="-342900">
              <a:spcBef>
                <a:spcPts val="0"/>
              </a:spcBef>
            </a:pPr>
            <a:endParaRPr lang="en-US" dirty="0"/>
          </a:p>
          <a:p>
            <a:pPr marL="1394460" lvl="2" indent="-342900">
              <a:spcBef>
                <a:spcPts val="0"/>
              </a:spcBef>
            </a:pPr>
            <a:endParaRPr lang="en-US" dirty="0"/>
          </a:p>
          <a:p>
            <a:pPr marL="937260" lvl="1" indent="-342900"/>
            <a:endParaRPr lang="en-US" dirty="0"/>
          </a:p>
          <a:p>
            <a:pPr marL="937260" lvl="1" indent="-342900"/>
            <a:endParaRPr lang="en-US" dirty="0"/>
          </a:p>
        </p:txBody>
      </p:sp>
    </p:spTree>
    <p:extLst>
      <p:ext uri="{BB962C8B-B14F-4D97-AF65-F5344CB8AC3E}">
        <p14:creationId xmlns:p14="http://schemas.microsoft.com/office/powerpoint/2010/main" val="10318574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6 of 11)</a:t>
            </a:r>
          </a:p>
        </p:txBody>
      </p:sp>
      <p:sp>
        <p:nvSpPr>
          <p:cNvPr id="3" name="Content Placeholder 2"/>
          <p:cNvSpPr>
            <a:spLocks noGrp="1"/>
          </p:cNvSpPr>
          <p:nvPr>
            <p:ph idx="1"/>
          </p:nvPr>
        </p:nvSpPr>
        <p:spPr>
          <a:prstGeom prst="rect">
            <a:avLst/>
          </a:prstGeom>
          <a:ln>
            <a:noFill/>
          </a:ln>
        </p:spPr>
        <p:txBody>
          <a:bodyPr/>
          <a:lstStyle/>
          <a:p>
            <a:pPr marL="0" indent="0">
              <a:spcBef>
                <a:spcPts val="0"/>
              </a:spcBef>
              <a:spcAft>
                <a:spcPts val="600"/>
              </a:spcAft>
              <a:buNone/>
            </a:pPr>
            <a:r>
              <a:rPr lang="en-US" dirty="0"/>
              <a:t>Variable Selection Procedures (cont.):</a:t>
            </a:r>
          </a:p>
          <a:p>
            <a:pPr marL="457200" lvl="1">
              <a:lnSpc>
                <a:spcPct val="100000"/>
              </a:lnSpc>
            </a:pPr>
            <a:r>
              <a:rPr lang="en-US" sz="2600" b="1" dirty="0"/>
              <a:t>Best subsets </a:t>
            </a:r>
            <a:r>
              <a:rPr lang="en-US" sz="2600" dirty="0"/>
              <a:t>procedure:</a:t>
            </a:r>
          </a:p>
          <a:p>
            <a:pPr marL="914400" lvl="1"/>
            <a:r>
              <a:rPr lang="en-US" dirty="0"/>
              <a:t>Simple linear regressions for each of the independent variables under consideration are generated, and then the multiple regressions with all combinations of two independent variables under consideration are generated, and so on.</a:t>
            </a:r>
          </a:p>
          <a:p>
            <a:pPr marL="914400" lvl="1"/>
            <a:r>
              <a:rPr lang="en-US" dirty="0"/>
              <a:t>Once a regression model has been generated for every possible subset of the independent variables under consideration, the entire collection of regression models can be compared and evaluated.</a:t>
            </a:r>
          </a:p>
        </p:txBody>
      </p:sp>
    </p:spTree>
    <p:extLst>
      <p:ext uri="{BB962C8B-B14F-4D97-AF65-F5344CB8AC3E}">
        <p14:creationId xmlns:p14="http://schemas.microsoft.com/office/powerpoint/2010/main" val="3176124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7 of 11)</a:t>
            </a:r>
          </a:p>
        </p:txBody>
      </p:sp>
      <p:sp>
        <p:nvSpPr>
          <p:cNvPr id="3" name="Content Placeholder 2"/>
          <p:cNvSpPr>
            <a:spLocks noGrp="1"/>
          </p:cNvSpPr>
          <p:nvPr>
            <p:ph idx="1"/>
          </p:nvPr>
        </p:nvSpPr>
        <p:spPr>
          <a:prstGeom prst="rect">
            <a:avLst/>
          </a:prstGeom>
          <a:ln>
            <a:noFill/>
          </a:ln>
        </p:spPr>
        <p:txBody>
          <a:bodyPr/>
          <a:lstStyle/>
          <a:p>
            <a:pPr marL="0" indent="0">
              <a:spcBef>
                <a:spcPts val="0"/>
              </a:spcBef>
              <a:spcAft>
                <a:spcPts val="600"/>
              </a:spcAft>
              <a:buNone/>
            </a:pPr>
            <a:r>
              <a:rPr lang="en-US" dirty="0"/>
              <a:t>Overfitting:</a:t>
            </a:r>
          </a:p>
          <a:p>
            <a:pPr marL="457200">
              <a:spcBef>
                <a:spcPts val="0"/>
              </a:spcBef>
              <a:spcAft>
                <a:spcPts val="600"/>
              </a:spcAft>
            </a:pPr>
            <a:r>
              <a:rPr lang="en-US" sz="2600" b="1" dirty="0"/>
              <a:t>Overfitting</a:t>
            </a:r>
            <a:r>
              <a:rPr lang="en-US" sz="2600" dirty="0"/>
              <a:t> generally results from creating an overly complex model to explain idiosyncrasies in the sample data.</a:t>
            </a:r>
          </a:p>
          <a:p>
            <a:pPr marL="457200">
              <a:spcBef>
                <a:spcPts val="0"/>
              </a:spcBef>
              <a:spcAft>
                <a:spcPts val="600"/>
              </a:spcAft>
            </a:pPr>
            <a:r>
              <a:rPr lang="en-US" sz="2600" dirty="0"/>
              <a:t>In regression analysis, this often results from the use of complex functional forms or independent variables that do not have meaningful relationships with the dependent variable.</a:t>
            </a:r>
          </a:p>
          <a:p>
            <a:pPr marL="457200">
              <a:spcBef>
                <a:spcPts val="0"/>
              </a:spcBef>
              <a:spcAft>
                <a:spcPts val="600"/>
              </a:spcAft>
            </a:pPr>
            <a:r>
              <a:rPr lang="en-US" sz="2600" dirty="0"/>
              <a:t>If a model is overfit to the sample data, it will perform better on the sample data used to fit the model than it will on other data from the population. </a:t>
            </a:r>
          </a:p>
          <a:p>
            <a:pPr marL="457200" lvl="1">
              <a:spcBef>
                <a:spcPts val="0"/>
              </a:spcBef>
              <a:spcAft>
                <a:spcPts val="600"/>
              </a:spcAft>
            </a:pPr>
            <a:r>
              <a:rPr lang="en-US" sz="2600" dirty="0"/>
              <a:t>Thus, an overfit model can be misleading about its predictive capability and its interpretation. </a:t>
            </a:r>
          </a:p>
        </p:txBody>
      </p:sp>
    </p:spTree>
    <p:extLst>
      <p:ext uri="{BB962C8B-B14F-4D97-AF65-F5344CB8AC3E}">
        <p14:creationId xmlns:p14="http://schemas.microsoft.com/office/powerpoint/2010/main" val="1448322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8 of 11)</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Overfitting (cont.):</a:t>
            </a:r>
          </a:p>
          <a:p>
            <a:pPr marL="457200"/>
            <a:r>
              <a:rPr lang="en-US" sz="2600" dirty="0"/>
              <a:t>How does one avoid overfitting a model?</a:t>
            </a:r>
          </a:p>
          <a:p>
            <a:pPr marL="914400" lvl="1"/>
            <a:r>
              <a:rPr lang="en-US" dirty="0"/>
              <a:t>Use only independent variables that you expect to have real and meaningful relationships with the dependent variable.</a:t>
            </a:r>
          </a:p>
          <a:p>
            <a:pPr marL="914400" lvl="1"/>
            <a:r>
              <a:rPr lang="en-US" dirty="0"/>
              <a:t>Use complex models, such as quadratic models and piecewise linear regression models, only when you have a reasonable expectation that such complexity provides a more accurate depiction of what you are modeling.</a:t>
            </a:r>
          </a:p>
          <a:p>
            <a:pPr marL="914400" lvl="1"/>
            <a:r>
              <a:rPr lang="en-US" dirty="0"/>
              <a:t>Do not let software dictate your model; use iterative modeling procedures, such as the stepwise and best-subsets procedures, only for guidance and not to generate your final model.</a:t>
            </a:r>
          </a:p>
          <a:p>
            <a:pPr marL="937260" lvl="1" indent="-342900"/>
            <a:endParaRPr lang="en-US" dirty="0"/>
          </a:p>
          <a:p>
            <a:endParaRPr lang="en-US" dirty="0"/>
          </a:p>
        </p:txBody>
      </p:sp>
    </p:spTree>
    <p:extLst>
      <p:ext uri="{BB962C8B-B14F-4D97-AF65-F5344CB8AC3E}">
        <p14:creationId xmlns:p14="http://schemas.microsoft.com/office/powerpoint/2010/main" val="31613702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9 of 11)</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Overfitting (cont.):</a:t>
            </a:r>
          </a:p>
          <a:p>
            <a:pPr marL="457200"/>
            <a:r>
              <a:rPr lang="en-US" sz="2600" dirty="0"/>
              <a:t>How does one avoid overfitting a model? (cont.):</a:t>
            </a:r>
          </a:p>
          <a:p>
            <a:pPr marL="914400" lvl="1"/>
            <a:r>
              <a:rPr lang="en-US" dirty="0"/>
              <a:t>If you have access to a sufficient quantity of data, assess your model on data other than the sample data that were used to generate the model (this is referred to as </a:t>
            </a:r>
            <a:r>
              <a:rPr lang="en-US" b="1" dirty="0"/>
              <a:t>cross-validation</a:t>
            </a:r>
            <a:r>
              <a:rPr lang="en-US" dirty="0"/>
              <a:t>).</a:t>
            </a:r>
          </a:p>
          <a:p>
            <a:pPr marL="914400" lvl="2">
              <a:lnSpc>
                <a:spcPct val="100000"/>
              </a:lnSpc>
            </a:pPr>
            <a:r>
              <a:rPr lang="en-US" sz="2400" dirty="0"/>
              <a:t>Three possible ways to execute cross-validation:</a:t>
            </a:r>
          </a:p>
          <a:p>
            <a:pPr marL="1371600" lvl="3">
              <a:lnSpc>
                <a:spcPct val="100000"/>
              </a:lnSpc>
            </a:pPr>
            <a:r>
              <a:rPr lang="en-US" sz="2200" dirty="0"/>
              <a:t>Holdout method.</a:t>
            </a:r>
          </a:p>
          <a:p>
            <a:pPr marL="1371600" lvl="3">
              <a:lnSpc>
                <a:spcPct val="100000"/>
              </a:lnSpc>
            </a:pPr>
            <a:r>
              <a:rPr lang="en-US" sz="2200" dirty="0"/>
              <a:t>k-fold cross-validation.</a:t>
            </a:r>
          </a:p>
          <a:p>
            <a:pPr marL="1371600" lvl="3">
              <a:lnSpc>
                <a:spcPct val="100000"/>
              </a:lnSpc>
            </a:pPr>
            <a:r>
              <a:rPr lang="en-US" sz="2200" dirty="0"/>
              <a:t>Leave-one-out cross-validation.</a:t>
            </a:r>
          </a:p>
        </p:txBody>
      </p:sp>
    </p:spTree>
    <p:extLst>
      <p:ext uri="{BB962C8B-B14F-4D97-AF65-F5344CB8AC3E}">
        <p14:creationId xmlns:p14="http://schemas.microsoft.com/office/powerpoint/2010/main" val="114837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t>
            </a:r>
            <a:r>
              <a:rPr lang="en-US" sz="3600" dirty="0"/>
              <a:t>(Slide 10 of 11)</a:t>
            </a:r>
          </a:p>
        </p:txBody>
      </p:sp>
      <p:sp>
        <p:nvSpPr>
          <p:cNvPr id="3" name="Content Placeholder 2"/>
          <p:cNvSpPr>
            <a:spLocks noGrp="1"/>
          </p:cNvSpPr>
          <p:nvPr>
            <p:ph idx="1"/>
          </p:nvPr>
        </p:nvSpPr>
        <p:spPr/>
        <p:txBody>
          <a:bodyPr>
            <a:normAutofit fontScale="85000" lnSpcReduction="10000"/>
          </a:bodyPr>
          <a:lstStyle/>
          <a:p>
            <a:pPr marL="0" indent="0">
              <a:lnSpc>
                <a:spcPct val="110000"/>
              </a:lnSpc>
              <a:buNone/>
            </a:pPr>
            <a:r>
              <a:rPr lang="en-US" sz="3300" dirty="0"/>
              <a:t>Overfitting (cont.):</a:t>
            </a:r>
          </a:p>
          <a:p>
            <a:pPr marL="457200">
              <a:lnSpc>
                <a:spcPct val="110000"/>
              </a:lnSpc>
            </a:pPr>
            <a:r>
              <a:rPr lang="en-US" sz="3100" b="1" dirty="0"/>
              <a:t>Holdout method</a:t>
            </a:r>
            <a:r>
              <a:rPr lang="en-US" sz="3100" dirty="0"/>
              <a:t>: The sample data are randomly divided into mutually exclusive and collectively exhaustive training and validation sets.</a:t>
            </a:r>
          </a:p>
          <a:p>
            <a:pPr marL="914400" lvl="2">
              <a:lnSpc>
                <a:spcPct val="110000"/>
              </a:lnSpc>
            </a:pPr>
            <a:r>
              <a:rPr lang="en-US" sz="2800" b="1" dirty="0"/>
              <a:t>Training set</a:t>
            </a:r>
            <a:r>
              <a:rPr lang="en-US" sz="2800" dirty="0"/>
              <a:t>: The data set used to build the candidate models that appear to make practical sense.</a:t>
            </a:r>
          </a:p>
          <a:p>
            <a:pPr marL="914400" lvl="2">
              <a:lnSpc>
                <a:spcPct val="110000"/>
              </a:lnSpc>
            </a:pPr>
            <a:r>
              <a:rPr lang="en-US" sz="2800" b="1" dirty="0"/>
              <a:t>Validation set</a:t>
            </a:r>
            <a:r>
              <a:rPr lang="en-US" sz="2800" dirty="0"/>
              <a:t>: The set of data used to compare model performances and ultimately select a model for predicting values of the dependent variable.</a:t>
            </a:r>
          </a:p>
        </p:txBody>
      </p:sp>
    </p:spTree>
    <p:extLst>
      <p:ext uri="{BB962C8B-B14F-4D97-AF65-F5344CB8AC3E}">
        <p14:creationId xmlns:p14="http://schemas.microsoft.com/office/powerpoint/2010/main" val="36891078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 </a:t>
            </a:r>
            <a:r>
              <a:rPr lang="en-US" sz="3600" dirty="0"/>
              <a:t>(Slide 11 of 11)</a:t>
            </a:r>
          </a:p>
        </p:txBody>
      </p:sp>
      <p:sp>
        <p:nvSpPr>
          <p:cNvPr id="3" name="Content Placeholder 2"/>
          <p:cNvSpPr>
            <a:spLocks noGrp="1"/>
          </p:cNvSpPr>
          <p:nvPr>
            <p:ph type="body" sz="quarter" idx="12"/>
          </p:nvPr>
        </p:nvSpPr>
        <p:spPr>
          <a:xfrm>
            <a:off x="838200" y="1463041"/>
            <a:ext cx="10515600" cy="1160890"/>
          </a:xfrm>
        </p:spPr>
        <p:txBody>
          <a:bodyPr>
            <a:normAutofit fontScale="32500" lnSpcReduction="20000"/>
          </a:bodyPr>
          <a:lstStyle/>
          <a:p>
            <a:pPr marL="0" indent="0">
              <a:lnSpc>
                <a:spcPct val="110000"/>
              </a:lnSpc>
              <a:buNone/>
            </a:pPr>
            <a:r>
              <a:rPr lang="en-US" sz="8600" dirty="0"/>
              <a:t>Overfitting (cont.):</a:t>
            </a:r>
          </a:p>
          <a:p>
            <a:pPr marL="457200">
              <a:lnSpc>
                <a:spcPct val="110000"/>
              </a:lnSpc>
              <a:spcBef>
                <a:spcPts val="1200"/>
              </a:spcBef>
            </a:pPr>
            <a:r>
              <a:rPr lang="en-US" sz="8000" b="1" i="1" dirty="0"/>
              <a:t>k</a:t>
            </a:r>
            <a:r>
              <a:rPr lang="en-US" sz="8000" b="1" dirty="0"/>
              <a:t>-fold cross-validation</a:t>
            </a:r>
            <a:r>
              <a:rPr lang="en-US" sz="8000" dirty="0"/>
              <a:t>: The sample data are randomly divided into </a:t>
            </a:r>
            <a:r>
              <a:rPr lang="en-US" sz="8000" i="1" dirty="0"/>
              <a:t>k</a:t>
            </a:r>
            <a:r>
              <a:rPr lang="en-US" sz="8000" dirty="0"/>
              <a:t> equal-sized, mutually exclusive, and collectively exhaustive subsets called folds, and </a:t>
            </a:r>
            <a:r>
              <a:rPr lang="en-US" sz="8000" i="1" dirty="0"/>
              <a:t>k</a:t>
            </a:r>
            <a:r>
              <a:rPr lang="en-US" sz="8000" dirty="0"/>
              <a:t> iterations are executed.</a:t>
            </a:r>
          </a:p>
          <a:p>
            <a:pPr marL="457200">
              <a:lnSpc>
                <a:spcPct val="110000"/>
              </a:lnSpc>
              <a:spcBef>
                <a:spcPts val="300"/>
              </a:spcBef>
            </a:pPr>
            <a:r>
              <a:rPr lang="en-US" sz="8000" b="1" dirty="0"/>
              <a:t>Leave-one-out cross-validation</a:t>
            </a:r>
            <a:r>
              <a:rPr lang="en-US" sz="8000" dirty="0"/>
              <a:t>: For a sample of </a:t>
            </a:r>
            <a:r>
              <a:rPr lang="en-US" sz="8000" i="1" dirty="0"/>
              <a:t>n</a:t>
            </a:r>
            <a:r>
              <a:rPr lang="en-US" sz="8000" dirty="0"/>
              <a:t> observations, an iteration consists of estimating the model on</a:t>
            </a:r>
          </a:p>
        </p:txBody>
      </p:sp>
      <p:graphicFrame>
        <p:nvGraphicFramePr>
          <p:cNvPr id="6" name="Object 5">
            <a:extLst>
              <a:ext uri="{FF2B5EF4-FFF2-40B4-BE49-F238E27FC236}">
                <a16:creationId xmlns:a16="http://schemas.microsoft.com/office/drawing/2014/main" id="{BE547DBE-8BE5-41DF-B7F0-3D93F105496E}"/>
              </a:ext>
            </a:extLst>
          </p:cNvPr>
          <p:cNvGraphicFramePr>
            <a:graphicFrameLocks noChangeAspect="1"/>
          </p:cNvGraphicFramePr>
          <p:nvPr>
            <p:extLst>
              <p:ext uri="{D42A27DB-BD31-4B8C-83A1-F6EECF244321}">
                <p14:modId xmlns:p14="http://schemas.microsoft.com/office/powerpoint/2010/main" val="4003388928"/>
              </p:ext>
            </p:extLst>
          </p:nvPr>
        </p:nvGraphicFramePr>
        <p:xfrm>
          <a:off x="7456170" y="3500120"/>
          <a:ext cx="714375" cy="342900"/>
        </p:xfrm>
        <a:graphic>
          <a:graphicData uri="http://schemas.openxmlformats.org/presentationml/2006/ole">
            <mc:AlternateContent xmlns:mc="http://schemas.openxmlformats.org/markup-compatibility/2006">
              <mc:Choice xmlns:v="urn:schemas-microsoft-com:vml" Requires="v">
                <p:oleObj spid="_x0000_s84034" name="Equation" r:id="rId4" imgW="317160" imgH="152280" progId="Equation.DSMT4">
                  <p:embed/>
                </p:oleObj>
              </mc:Choice>
              <mc:Fallback>
                <p:oleObj name="Equation" r:id="rId4" imgW="317160" imgH="152280" progId="Equation.DSMT4">
                  <p:embed/>
                  <p:pic>
                    <p:nvPicPr>
                      <p:cNvPr id="0" name=""/>
                      <p:cNvPicPr/>
                      <p:nvPr/>
                    </p:nvPicPr>
                    <p:blipFill>
                      <a:blip r:embed="rId5"/>
                      <a:stretch>
                        <a:fillRect/>
                      </a:stretch>
                    </p:blipFill>
                    <p:spPr>
                      <a:xfrm>
                        <a:off x="7456170" y="3500120"/>
                        <a:ext cx="714375" cy="342900"/>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166B627E-8D09-46C6-B102-EE311515DF04}"/>
              </a:ext>
            </a:extLst>
          </p:cNvPr>
          <p:cNvSpPr>
            <a:spLocks noGrp="1"/>
          </p:cNvSpPr>
          <p:nvPr>
            <p:ph type="body" sz="quarter" idx="14"/>
          </p:nvPr>
        </p:nvSpPr>
        <p:spPr>
          <a:xfrm>
            <a:off x="838200" y="3454400"/>
            <a:ext cx="10515600" cy="2493645"/>
          </a:xfrm>
        </p:spPr>
        <p:txBody>
          <a:bodyPr/>
          <a:lstStyle/>
          <a:p>
            <a:pPr marL="457200" indent="6858000">
              <a:buNone/>
            </a:pPr>
            <a:r>
              <a:rPr lang="en-US" sz="2600" dirty="0"/>
              <a:t>observations and evaluating the model on the single observation that was omitted from the training data.</a:t>
            </a:r>
          </a:p>
        </p:txBody>
      </p:sp>
    </p:spTree>
    <p:extLst>
      <p:ext uri="{BB962C8B-B14F-4D97-AF65-F5344CB8AC3E}">
        <p14:creationId xmlns:p14="http://schemas.microsoft.com/office/powerpoint/2010/main" val="3965774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and Regression</a:t>
            </a:r>
          </a:p>
        </p:txBody>
      </p:sp>
      <p:sp>
        <p:nvSpPr>
          <p:cNvPr id="3" name="Text Placeholder 2"/>
          <p:cNvSpPr>
            <a:spLocks noGrp="1"/>
          </p:cNvSpPr>
          <p:nvPr>
            <p:ph type="body" idx="1"/>
          </p:nvPr>
        </p:nvSpPr>
        <p:spPr/>
        <p:txBody>
          <a:bodyPr/>
          <a:lstStyle/>
          <a:p>
            <a:r>
              <a:rPr lang="en-US" dirty="0"/>
              <a:t>Inference and Very Large Samples</a:t>
            </a:r>
          </a:p>
          <a:p>
            <a:r>
              <a:rPr lang="en-US" dirty="0"/>
              <a:t>Model Selection</a:t>
            </a:r>
          </a:p>
        </p:txBody>
      </p:sp>
    </p:spTree>
    <p:extLst>
      <p:ext uri="{BB962C8B-B14F-4D97-AF65-F5344CB8AC3E}">
        <p14:creationId xmlns:p14="http://schemas.microsoft.com/office/powerpoint/2010/main" val="5922794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1 of 6) </a:t>
            </a:r>
          </a:p>
        </p:txBody>
      </p:sp>
      <p:sp>
        <p:nvSpPr>
          <p:cNvPr id="3" name="Content Placeholder 2"/>
          <p:cNvSpPr>
            <a:spLocks noGrp="1"/>
          </p:cNvSpPr>
          <p:nvPr>
            <p:ph type="body" sz="quarter" idx="12"/>
          </p:nvPr>
        </p:nvSpPr>
        <p:spPr>
          <a:prstGeom prst="rect">
            <a:avLst/>
          </a:prstGeom>
          <a:ln>
            <a:noFill/>
          </a:ln>
        </p:spPr>
        <p:txBody>
          <a:bodyPr/>
          <a:lstStyle/>
          <a:p>
            <a:pPr marL="0" indent="0">
              <a:spcBef>
                <a:spcPts val="0"/>
              </a:spcBef>
              <a:spcAft>
                <a:spcPts val="600"/>
              </a:spcAft>
              <a:buNone/>
            </a:pPr>
            <a:r>
              <a:rPr lang="en-US" dirty="0"/>
              <a:t>Inference and Very Large Samples:</a:t>
            </a:r>
          </a:p>
          <a:p>
            <a:pPr marL="457200">
              <a:spcBef>
                <a:spcPts val="0"/>
              </a:spcBef>
              <a:spcAft>
                <a:spcPts val="600"/>
              </a:spcAft>
            </a:pPr>
            <a:r>
              <a:rPr lang="en-US" sz="2600" dirty="0"/>
              <a:t>Virtually all relationships between independent variables and the dependent variable will be statistically significant if the sample is sufficiently large.</a:t>
            </a:r>
          </a:p>
          <a:p>
            <a:pPr marL="457200" lvl="1">
              <a:spcBef>
                <a:spcPts val="0"/>
              </a:spcBef>
              <a:spcAft>
                <a:spcPts val="600"/>
              </a:spcAft>
            </a:pPr>
            <a:r>
              <a:rPr lang="en-US" sz="2600" dirty="0"/>
              <a:t>That is, if the sample size is very large, there will be little difference in the </a:t>
            </a:r>
          </a:p>
        </p:txBody>
      </p:sp>
      <p:graphicFrame>
        <p:nvGraphicFramePr>
          <p:cNvPr id="15" name="Object 14">
            <a:extLst>
              <a:ext uri="{FF2B5EF4-FFF2-40B4-BE49-F238E27FC236}">
                <a16:creationId xmlns:a16="http://schemas.microsoft.com/office/drawing/2014/main" id="{B7A9FB96-0DBA-4344-90E6-318C88398E75}"/>
              </a:ext>
            </a:extLst>
          </p:cNvPr>
          <p:cNvGraphicFramePr>
            <a:graphicFrameLocks noChangeAspect="1"/>
          </p:cNvGraphicFramePr>
          <p:nvPr>
            <p:extLst>
              <p:ext uri="{D42A27DB-BD31-4B8C-83A1-F6EECF244321}">
                <p14:modId xmlns:p14="http://schemas.microsoft.com/office/powerpoint/2010/main" val="2419017845"/>
              </p:ext>
            </p:extLst>
          </p:nvPr>
        </p:nvGraphicFramePr>
        <p:xfrm>
          <a:off x="1361060" y="3429000"/>
          <a:ext cx="325879" cy="516168"/>
        </p:xfrm>
        <a:graphic>
          <a:graphicData uri="http://schemas.openxmlformats.org/presentationml/2006/ole">
            <mc:AlternateContent xmlns:mc="http://schemas.openxmlformats.org/markup-compatibility/2006">
              <mc:Choice xmlns:v="urn:schemas-microsoft-com:vml" Requires="v">
                <p:oleObj spid="_x0000_s85202" name="Equation" r:id="rId4" imgW="152280" imgH="241200" progId="Equation.DSMT4">
                  <p:embed/>
                </p:oleObj>
              </mc:Choice>
              <mc:Fallback>
                <p:oleObj name="Equation" r:id="rId4" imgW="152280" imgH="241200" progId="Equation.DSMT4">
                  <p:embed/>
                  <p:pic>
                    <p:nvPicPr>
                      <p:cNvPr id="0" name=""/>
                      <p:cNvPicPr/>
                      <p:nvPr/>
                    </p:nvPicPr>
                    <p:blipFill>
                      <a:blip r:embed="rId5"/>
                      <a:stretch>
                        <a:fillRect/>
                      </a:stretch>
                    </p:blipFill>
                    <p:spPr>
                      <a:xfrm>
                        <a:off x="1361060" y="3429000"/>
                        <a:ext cx="325879" cy="516168"/>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5FF8D98C-BA2D-4EB1-90F2-3A884A4720CF}"/>
              </a:ext>
            </a:extLst>
          </p:cNvPr>
          <p:cNvSpPr>
            <a:spLocks noGrp="1"/>
          </p:cNvSpPr>
          <p:nvPr>
            <p:ph type="body" sz="quarter" idx="14"/>
          </p:nvPr>
        </p:nvSpPr>
        <p:spPr>
          <a:xfrm>
            <a:off x="838198" y="3429000"/>
            <a:ext cx="10515600" cy="2256027"/>
          </a:xfrm>
        </p:spPr>
        <p:txBody>
          <a:bodyPr/>
          <a:lstStyle/>
          <a:p>
            <a:pPr marL="808038" indent="0">
              <a:buNone/>
            </a:pPr>
            <a:r>
              <a:rPr lang="en-US" sz="2600" dirty="0"/>
              <a:t>values generated by different random samples.</a:t>
            </a:r>
          </a:p>
        </p:txBody>
      </p:sp>
    </p:spTree>
    <p:extLst>
      <p:ext uri="{BB962C8B-B14F-4D97-AF65-F5344CB8AC3E}">
        <p14:creationId xmlns:p14="http://schemas.microsoft.com/office/powerpoint/2010/main" val="298599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2 of 6) </a:t>
            </a:r>
            <a:endParaRPr lang="en-US" baseline="30000" dirty="0"/>
          </a:p>
        </p:txBody>
      </p:sp>
      <p:sp>
        <p:nvSpPr>
          <p:cNvPr id="3" name="Text Placeholder 2">
            <a:extLst>
              <a:ext uri="{FF2B5EF4-FFF2-40B4-BE49-F238E27FC236}">
                <a16:creationId xmlns:a16="http://schemas.microsoft.com/office/drawing/2014/main" id="{E3A35F3C-2C88-42B9-8276-C7393741E4B6}"/>
              </a:ext>
            </a:extLst>
          </p:cNvPr>
          <p:cNvSpPr>
            <a:spLocks noGrp="1"/>
          </p:cNvSpPr>
          <p:nvPr>
            <p:ph type="body" sz="quarter" idx="12"/>
          </p:nvPr>
        </p:nvSpPr>
        <p:spPr>
          <a:xfrm>
            <a:off x="838200" y="1463040"/>
            <a:ext cx="10515600" cy="550999"/>
          </a:xfrm>
        </p:spPr>
        <p:txBody>
          <a:bodyPr/>
          <a:lstStyle/>
          <a:p>
            <a:pPr marL="0" indent="0">
              <a:buNone/>
            </a:pPr>
            <a:r>
              <a:rPr lang="en-US" dirty="0"/>
              <a:t>Figure 7.36: Excel Regression Output for Credit Card Company Example</a:t>
            </a:r>
          </a:p>
        </p:txBody>
      </p:sp>
      <p:pic>
        <p:nvPicPr>
          <p:cNvPr id="9" name="Picture Placeholder 8" descr="The table lists the regression statistics, d f, s s, m s, f, and significance f below Anova, and coefficients, standard error, t stat, p-value, lower 95%, upper 95%, lower 99.0%, and upper 99.0% for intercepts, annual income $ 1000, household size, and years of post-high school education.">
            <a:extLst>
              <a:ext uri="{FF2B5EF4-FFF2-40B4-BE49-F238E27FC236}">
                <a16:creationId xmlns:a16="http://schemas.microsoft.com/office/drawing/2014/main" id="{5F67570F-F768-4398-BC91-E7032142795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2830" b="6779"/>
          <a:stretch/>
        </p:blipFill>
        <p:spPr>
          <a:xfrm>
            <a:off x="1765299" y="2026739"/>
            <a:ext cx="8661401" cy="3751762"/>
          </a:xfrm>
        </p:spPr>
      </p:pic>
    </p:spTree>
    <p:extLst>
      <p:ext uri="{BB962C8B-B14F-4D97-AF65-F5344CB8AC3E}">
        <p14:creationId xmlns:p14="http://schemas.microsoft.com/office/powerpoint/2010/main" val="55498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1 of 15)</a:t>
            </a:r>
          </a:p>
        </p:txBody>
      </p:sp>
      <p:sp>
        <p:nvSpPr>
          <p:cNvPr id="3" name="Content Placeholder 2"/>
          <p:cNvSpPr>
            <a:spLocks noGrp="1"/>
          </p:cNvSpPr>
          <p:nvPr>
            <p:ph type="body" sz="quarter" idx="12"/>
          </p:nvPr>
        </p:nvSpPr>
        <p:spPr>
          <a:prstGeom prst="rect">
            <a:avLst/>
          </a:prstGeom>
          <a:ln>
            <a:noFill/>
          </a:ln>
        </p:spPr>
        <p:txBody>
          <a:bodyPr/>
          <a:lstStyle/>
          <a:p>
            <a:pPr marL="457200">
              <a:spcAft>
                <a:spcPts val="600"/>
              </a:spcAft>
            </a:pPr>
            <a:r>
              <a:rPr lang="en-US" b="1" dirty="0"/>
              <a:t>Least squares method: </a:t>
            </a:r>
            <a:r>
              <a:rPr lang="en-US" dirty="0"/>
              <a:t>A procedure for using sample data to find the estimated regression equation.</a:t>
            </a:r>
          </a:p>
          <a:p>
            <a:pPr marL="457200">
              <a:spcBef>
                <a:spcPts val="0"/>
              </a:spcBef>
              <a:spcAft>
                <a:spcPts val="600"/>
              </a:spcAft>
            </a:pPr>
            <a:r>
              <a:rPr lang="en-US" dirty="0"/>
              <a:t>Determine the values of </a:t>
            </a:r>
          </a:p>
        </p:txBody>
      </p:sp>
      <p:graphicFrame>
        <p:nvGraphicFramePr>
          <p:cNvPr id="14" name="Object 13">
            <a:extLst>
              <a:ext uri="{FF2B5EF4-FFF2-40B4-BE49-F238E27FC236}">
                <a16:creationId xmlns:a16="http://schemas.microsoft.com/office/drawing/2014/main" id="{8B3AFB8F-7868-4EDF-B0F0-E2452F3E9C38}"/>
              </a:ext>
            </a:extLst>
          </p:cNvPr>
          <p:cNvGraphicFramePr>
            <a:graphicFrameLocks noChangeAspect="1"/>
          </p:cNvGraphicFramePr>
          <p:nvPr>
            <p:extLst>
              <p:ext uri="{D42A27DB-BD31-4B8C-83A1-F6EECF244321}">
                <p14:modId xmlns:p14="http://schemas.microsoft.com/office/powerpoint/2010/main" val="2159895206"/>
              </p:ext>
            </p:extLst>
          </p:nvPr>
        </p:nvGraphicFramePr>
        <p:xfrm>
          <a:off x="4924786" y="2293050"/>
          <a:ext cx="1459764" cy="525780"/>
        </p:xfrm>
        <a:graphic>
          <a:graphicData uri="http://schemas.openxmlformats.org/presentationml/2006/ole">
            <mc:AlternateContent xmlns:mc="http://schemas.openxmlformats.org/markup-compatibility/2006">
              <mc:Choice xmlns:v="urn:schemas-microsoft-com:vml" Requires="v">
                <p:oleObj spid="_x0000_s46394" name="Equation" r:id="rId4" imgW="634680" imgH="228600" progId="Equation.DSMT4">
                  <p:embed/>
                </p:oleObj>
              </mc:Choice>
              <mc:Fallback>
                <p:oleObj name="Equation" r:id="rId4" imgW="634680" imgH="228600" progId="Equation.DSMT4">
                  <p:embed/>
                  <p:pic>
                    <p:nvPicPr>
                      <p:cNvPr id="0" name=""/>
                      <p:cNvPicPr/>
                      <p:nvPr/>
                    </p:nvPicPr>
                    <p:blipFill>
                      <a:blip r:embed="rId5"/>
                      <a:stretch>
                        <a:fillRect/>
                      </a:stretch>
                    </p:blipFill>
                    <p:spPr>
                      <a:xfrm>
                        <a:off x="4924786" y="2293050"/>
                        <a:ext cx="1459764" cy="52578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7FED8A4F-4D00-40EB-A34C-D3488ACF04C9}"/>
              </a:ext>
            </a:extLst>
          </p:cNvPr>
          <p:cNvSpPr>
            <a:spLocks noGrp="1"/>
          </p:cNvSpPr>
          <p:nvPr>
            <p:ph type="body" sz="quarter" idx="14"/>
          </p:nvPr>
        </p:nvSpPr>
        <p:spPr>
          <a:xfrm>
            <a:off x="838200" y="2845919"/>
            <a:ext cx="3097213" cy="339242"/>
          </a:xfrm>
        </p:spPr>
        <p:txBody>
          <a:bodyPr/>
          <a:lstStyle/>
          <a:p>
            <a:pPr marL="457200">
              <a:spcBef>
                <a:spcPts val="0"/>
              </a:spcBef>
              <a:spcAft>
                <a:spcPts val="600"/>
              </a:spcAft>
            </a:pPr>
            <a:r>
              <a:rPr lang="en-US" dirty="0"/>
              <a:t>Interpretation of</a:t>
            </a:r>
          </a:p>
        </p:txBody>
      </p:sp>
      <p:graphicFrame>
        <p:nvGraphicFramePr>
          <p:cNvPr id="15" name="Object 14">
            <a:extLst>
              <a:ext uri="{FF2B5EF4-FFF2-40B4-BE49-F238E27FC236}">
                <a16:creationId xmlns:a16="http://schemas.microsoft.com/office/drawing/2014/main" id="{66BBD8DB-C718-416B-A42C-06B22D99E4AD}"/>
              </a:ext>
            </a:extLst>
          </p:cNvPr>
          <p:cNvGraphicFramePr>
            <a:graphicFrameLocks noChangeAspect="1"/>
          </p:cNvGraphicFramePr>
          <p:nvPr>
            <p:extLst>
              <p:ext uri="{D42A27DB-BD31-4B8C-83A1-F6EECF244321}">
                <p14:modId xmlns:p14="http://schemas.microsoft.com/office/powerpoint/2010/main" val="4029814173"/>
              </p:ext>
            </p:extLst>
          </p:nvPr>
        </p:nvGraphicFramePr>
        <p:xfrm>
          <a:off x="3920173" y="2818830"/>
          <a:ext cx="1459764" cy="525780"/>
        </p:xfrm>
        <a:graphic>
          <a:graphicData uri="http://schemas.openxmlformats.org/presentationml/2006/ole">
            <mc:AlternateContent xmlns:mc="http://schemas.openxmlformats.org/markup-compatibility/2006">
              <mc:Choice xmlns:v="urn:schemas-microsoft-com:vml" Requires="v">
                <p:oleObj spid="_x0000_s46395" name="Equation" r:id="rId6" imgW="634680" imgH="228600" progId="Equation.DSMT4">
                  <p:embed/>
                </p:oleObj>
              </mc:Choice>
              <mc:Fallback>
                <p:oleObj name="Equation" r:id="rId6" imgW="634680" imgH="228600" progId="Equation.DSMT4">
                  <p:embed/>
                  <p:pic>
                    <p:nvPicPr>
                      <p:cNvPr id="14" name="Object 13">
                        <a:extLst>
                          <a:ext uri="{FF2B5EF4-FFF2-40B4-BE49-F238E27FC236}">
                            <a16:creationId xmlns:a16="http://schemas.microsoft.com/office/drawing/2014/main" id="{8B3AFB8F-7868-4EDF-B0F0-E2452F3E9C38}"/>
                          </a:ext>
                        </a:extLst>
                      </p:cNvPr>
                      <p:cNvPicPr/>
                      <p:nvPr/>
                    </p:nvPicPr>
                    <p:blipFill>
                      <a:blip r:embed="rId7"/>
                      <a:stretch>
                        <a:fillRect/>
                      </a:stretch>
                    </p:blipFill>
                    <p:spPr>
                      <a:xfrm>
                        <a:off x="3920173" y="2818830"/>
                        <a:ext cx="1459764" cy="52578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5001C4DD-5921-49B0-9161-898C93170B63}"/>
              </a:ext>
            </a:extLst>
          </p:cNvPr>
          <p:cNvSpPr>
            <a:spLocks noGrp="1"/>
          </p:cNvSpPr>
          <p:nvPr>
            <p:ph type="body" sz="quarter" idx="18"/>
          </p:nvPr>
        </p:nvSpPr>
        <p:spPr>
          <a:xfrm>
            <a:off x="833430" y="3308524"/>
            <a:ext cx="4022725" cy="359904"/>
          </a:xfrm>
        </p:spPr>
        <p:txBody>
          <a:bodyPr/>
          <a:lstStyle/>
          <a:p>
            <a:pPr marL="914400"/>
            <a:r>
              <a:rPr lang="en-US" sz="2600" dirty="0"/>
              <a:t>The slope</a:t>
            </a:r>
          </a:p>
        </p:txBody>
      </p:sp>
      <p:graphicFrame>
        <p:nvGraphicFramePr>
          <p:cNvPr id="16" name="Object 15">
            <a:extLst>
              <a:ext uri="{FF2B5EF4-FFF2-40B4-BE49-F238E27FC236}">
                <a16:creationId xmlns:a16="http://schemas.microsoft.com/office/drawing/2014/main" id="{059DCF8B-BC99-4C15-AC56-775865BB0D74}"/>
              </a:ext>
            </a:extLst>
          </p:cNvPr>
          <p:cNvGraphicFramePr>
            <a:graphicFrameLocks noChangeAspect="1"/>
          </p:cNvGraphicFramePr>
          <p:nvPr>
            <p:extLst>
              <p:ext uri="{D42A27DB-BD31-4B8C-83A1-F6EECF244321}">
                <p14:modId xmlns:p14="http://schemas.microsoft.com/office/powerpoint/2010/main" val="2770276459"/>
              </p:ext>
            </p:extLst>
          </p:nvPr>
        </p:nvGraphicFramePr>
        <p:xfrm>
          <a:off x="3209836" y="3296209"/>
          <a:ext cx="342630" cy="514350"/>
        </p:xfrm>
        <a:graphic>
          <a:graphicData uri="http://schemas.openxmlformats.org/presentationml/2006/ole">
            <mc:AlternateContent xmlns:mc="http://schemas.openxmlformats.org/markup-compatibility/2006">
              <mc:Choice xmlns:v="urn:schemas-microsoft-com:vml" Requires="v">
                <p:oleObj spid="_x0000_s46396"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3209836" y="3296209"/>
                        <a:ext cx="342630" cy="51435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17C63834-3A86-42AB-8666-9F053BD17F33}"/>
              </a:ext>
            </a:extLst>
          </p:cNvPr>
          <p:cNvSpPr>
            <a:spLocks noGrp="1"/>
          </p:cNvSpPr>
          <p:nvPr>
            <p:ph type="body" sz="quarter" idx="15"/>
          </p:nvPr>
        </p:nvSpPr>
        <p:spPr>
          <a:xfrm>
            <a:off x="838201" y="3302097"/>
            <a:ext cx="10515599" cy="1104803"/>
          </a:xfrm>
        </p:spPr>
        <p:txBody>
          <a:bodyPr/>
          <a:lstStyle/>
          <a:p>
            <a:pPr marL="914400" lvl="1" indent="1714500">
              <a:spcBef>
                <a:spcPts val="0"/>
              </a:spcBef>
              <a:spcAft>
                <a:spcPts val="600"/>
              </a:spcAft>
              <a:buNone/>
            </a:pPr>
            <a:r>
              <a:rPr lang="en-US" sz="2600" dirty="0"/>
              <a:t>is the estimated change in the mean of the dependent variable </a:t>
            </a:r>
            <a:r>
              <a:rPr lang="en-US" sz="2600" i="1" dirty="0"/>
              <a:t>y </a:t>
            </a:r>
            <a:r>
              <a:rPr lang="en-US" sz="2600" dirty="0"/>
              <a:t>that is associated with a one unit increase in the independent variable </a:t>
            </a:r>
            <a:r>
              <a:rPr lang="en-US" sz="2600" i="1" dirty="0"/>
              <a:t>x</a:t>
            </a:r>
            <a:r>
              <a:rPr lang="en-US" sz="2600" dirty="0"/>
              <a:t>.</a:t>
            </a:r>
          </a:p>
          <a:p>
            <a:pPr marL="914400" lvl="1">
              <a:spcBef>
                <a:spcPts val="0"/>
              </a:spcBef>
              <a:spcAft>
                <a:spcPts val="600"/>
              </a:spcAft>
            </a:pPr>
            <a:r>
              <a:rPr lang="en-US" sz="2600" dirty="0"/>
              <a:t>The </a:t>
            </a:r>
            <a:r>
              <a:rPr lang="en-US" sz="2600" i="1" dirty="0"/>
              <a:t>y</a:t>
            </a:r>
            <a:r>
              <a:rPr lang="en-US" sz="2600" dirty="0"/>
              <a:t>-intercept</a:t>
            </a:r>
            <a:endParaRPr lang="en-US" dirty="0"/>
          </a:p>
        </p:txBody>
      </p:sp>
      <p:graphicFrame>
        <p:nvGraphicFramePr>
          <p:cNvPr id="17" name="Object 16">
            <a:extLst>
              <a:ext uri="{FF2B5EF4-FFF2-40B4-BE49-F238E27FC236}">
                <a16:creationId xmlns:a16="http://schemas.microsoft.com/office/drawing/2014/main" id="{81D79A48-FDF0-4555-B6F4-0F58424D1554}"/>
              </a:ext>
            </a:extLst>
          </p:cNvPr>
          <p:cNvGraphicFramePr>
            <a:graphicFrameLocks noChangeAspect="1"/>
          </p:cNvGraphicFramePr>
          <p:nvPr>
            <p:extLst>
              <p:ext uri="{D42A27DB-BD31-4B8C-83A1-F6EECF244321}">
                <p14:modId xmlns:p14="http://schemas.microsoft.com/office/powerpoint/2010/main" val="3370440987"/>
              </p:ext>
            </p:extLst>
          </p:nvPr>
        </p:nvGraphicFramePr>
        <p:xfrm>
          <a:off x="3935413" y="4422140"/>
          <a:ext cx="371475" cy="514350"/>
        </p:xfrm>
        <a:graphic>
          <a:graphicData uri="http://schemas.openxmlformats.org/presentationml/2006/ole">
            <mc:AlternateContent xmlns:mc="http://schemas.openxmlformats.org/markup-compatibility/2006">
              <mc:Choice xmlns:v="urn:schemas-microsoft-com:vml" Requires="v">
                <p:oleObj spid="_x0000_s46397" name="Equation" r:id="rId10" imgW="164880" imgH="228600" progId="Equation.DSMT4">
                  <p:embed/>
                </p:oleObj>
              </mc:Choice>
              <mc:Fallback>
                <p:oleObj name="Equation" r:id="rId10" imgW="164880" imgH="228600" progId="Equation.DSMT4">
                  <p:embed/>
                  <p:pic>
                    <p:nvPicPr>
                      <p:cNvPr id="16" name="Object 15">
                        <a:extLst>
                          <a:ext uri="{FF2B5EF4-FFF2-40B4-BE49-F238E27FC236}">
                            <a16:creationId xmlns:a16="http://schemas.microsoft.com/office/drawing/2014/main" id="{059DCF8B-BC99-4C15-AC56-775865BB0D74}"/>
                          </a:ext>
                        </a:extLst>
                      </p:cNvPr>
                      <p:cNvPicPr/>
                      <p:nvPr/>
                    </p:nvPicPr>
                    <p:blipFill>
                      <a:blip r:embed="rId11"/>
                      <a:stretch>
                        <a:fillRect/>
                      </a:stretch>
                    </p:blipFill>
                    <p:spPr>
                      <a:xfrm>
                        <a:off x="3935413" y="4422140"/>
                        <a:ext cx="371475" cy="51435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E2EDEB6C-3D65-4F9D-8B4D-C4B291F1A8DB}"/>
              </a:ext>
            </a:extLst>
          </p:cNvPr>
          <p:cNvSpPr>
            <a:spLocks noGrp="1"/>
          </p:cNvSpPr>
          <p:nvPr>
            <p:ph type="body" sz="quarter" idx="16"/>
          </p:nvPr>
        </p:nvSpPr>
        <p:spPr>
          <a:xfrm>
            <a:off x="838201" y="4446486"/>
            <a:ext cx="10515599" cy="1119187"/>
          </a:xfrm>
        </p:spPr>
        <p:txBody>
          <a:bodyPr/>
          <a:lstStyle/>
          <a:p>
            <a:pPr marL="914400" indent="2514600">
              <a:buNone/>
            </a:pPr>
            <a:r>
              <a:rPr lang="en-US" sz="2600" dirty="0"/>
              <a:t>is the estimated value of the dependent variable </a:t>
            </a:r>
            <a:r>
              <a:rPr lang="en-US" sz="2600" i="1" dirty="0"/>
              <a:t>y</a:t>
            </a:r>
            <a:r>
              <a:rPr lang="en-US" sz="2600" dirty="0"/>
              <a:t> when the independent variable </a:t>
            </a:r>
            <a:r>
              <a:rPr lang="en-US" sz="2600" i="1" dirty="0"/>
              <a:t>x </a:t>
            </a:r>
            <a:r>
              <a:rPr lang="en-US" sz="2600" dirty="0"/>
              <a:t>is equal to 0.</a:t>
            </a:r>
          </a:p>
          <a:p>
            <a:pPr marL="0" indent="0">
              <a:buNone/>
            </a:pPr>
            <a:endParaRPr lang="en-US" sz="2600" dirty="0"/>
          </a:p>
        </p:txBody>
      </p:sp>
    </p:spTree>
    <p:extLst>
      <p:ext uri="{BB962C8B-B14F-4D97-AF65-F5344CB8AC3E}">
        <p14:creationId xmlns:p14="http://schemas.microsoft.com/office/powerpoint/2010/main" val="790554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3 of 6) </a:t>
            </a:r>
            <a:endParaRPr lang="en-US" baseline="30000" dirty="0"/>
          </a:p>
        </p:txBody>
      </p:sp>
      <p:sp>
        <p:nvSpPr>
          <p:cNvPr id="3" name="Text Placeholder 2">
            <a:extLst>
              <a:ext uri="{FF2B5EF4-FFF2-40B4-BE49-F238E27FC236}">
                <a16:creationId xmlns:a16="http://schemas.microsoft.com/office/drawing/2014/main" id="{1445EBEC-831F-40C4-8CAA-D4DA6E09DDD6}"/>
              </a:ext>
            </a:extLst>
          </p:cNvPr>
          <p:cNvSpPr>
            <a:spLocks noGrp="1"/>
          </p:cNvSpPr>
          <p:nvPr>
            <p:ph type="body" sz="quarter" idx="12"/>
          </p:nvPr>
        </p:nvSpPr>
        <p:spPr/>
        <p:txBody>
          <a:bodyPr/>
          <a:lstStyle/>
          <a:p>
            <a:pPr marL="0" indent="0">
              <a:buNone/>
            </a:pPr>
            <a:r>
              <a:rPr lang="en-US" dirty="0"/>
              <a:t>Table 7.4: Regression Parameter Estimates and the Corresponding </a:t>
            </a:r>
            <a:r>
              <a:rPr lang="en-US" i="1" dirty="0"/>
              <a:t>p</a:t>
            </a:r>
            <a:r>
              <a:rPr lang="en-US" dirty="0"/>
              <a:t> values for 10 Multiple Regression Models, Each Estimated on 50 Observations from the </a:t>
            </a:r>
            <a:r>
              <a:rPr lang="en-US" dirty="0" err="1"/>
              <a:t>LargeCredit</a:t>
            </a:r>
            <a:r>
              <a:rPr lang="en-US" dirty="0"/>
              <a:t> Data</a:t>
            </a:r>
          </a:p>
        </p:txBody>
      </p:sp>
      <p:pic>
        <p:nvPicPr>
          <p:cNvPr id="9" name="Picture Placeholder 8" descr="Table 7.4 provides the regression parameter estimates and the corresponding p values for 10 regression models estimated on the first 50 observations, the second 50 observations, and so on up to 500 observations for the LargeCredit data. In these 10 regressions, the estimated values of b sub 0 range from negative 2,191.590 to 8,994.040, the estimated values of b sub 1 range from 73.207 to 155.187, the estimated values of b sub 2 range from  negative 489.932 to 1,267.041, and the estimated values of b sub 3 range from negative 974.791 to 207.828. This is reflected in the p values corresponding&#10;to the parameter estimates in the regressions based on 50 observations.">
            <a:extLst>
              <a:ext uri="{FF2B5EF4-FFF2-40B4-BE49-F238E27FC236}">
                <a16:creationId xmlns:a16="http://schemas.microsoft.com/office/drawing/2014/main" id="{7B56A7DE-DEDD-4CF1-9F12-16B8CC5B8DB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6345" b="6128"/>
          <a:stretch/>
        </p:blipFill>
        <p:spPr>
          <a:xfrm>
            <a:off x="2019299" y="2837814"/>
            <a:ext cx="8153401" cy="2920159"/>
          </a:xfrm>
        </p:spPr>
      </p:pic>
    </p:spTree>
    <p:extLst>
      <p:ext uri="{BB962C8B-B14F-4D97-AF65-F5344CB8AC3E}">
        <p14:creationId xmlns:p14="http://schemas.microsoft.com/office/powerpoint/2010/main" val="432922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4 of 6) </a:t>
            </a:r>
            <a:endParaRPr lang="en-US" baseline="30000" dirty="0"/>
          </a:p>
        </p:txBody>
      </p:sp>
      <p:sp>
        <p:nvSpPr>
          <p:cNvPr id="3" name="Text Placeholder 2">
            <a:extLst>
              <a:ext uri="{FF2B5EF4-FFF2-40B4-BE49-F238E27FC236}">
                <a16:creationId xmlns:a16="http://schemas.microsoft.com/office/drawing/2014/main" id="{B7D130BA-C946-4072-91C4-3BD7124B84EF}"/>
              </a:ext>
            </a:extLst>
          </p:cNvPr>
          <p:cNvSpPr>
            <a:spLocks noGrp="1"/>
          </p:cNvSpPr>
          <p:nvPr>
            <p:ph type="body" sz="quarter" idx="12"/>
          </p:nvPr>
        </p:nvSpPr>
        <p:spPr/>
        <p:txBody>
          <a:bodyPr/>
          <a:lstStyle/>
          <a:p>
            <a:pPr marL="0" indent="0">
              <a:buNone/>
            </a:pPr>
            <a:r>
              <a:rPr lang="en-US" dirty="0"/>
              <a:t>Figure 7.37: Excel Regression Output for Credit Card Company Example after Adding Number of Hours per Week Spent Watching Television</a:t>
            </a:r>
          </a:p>
        </p:txBody>
      </p:sp>
      <p:pic>
        <p:nvPicPr>
          <p:cNvPr id="9" name="Picture Placeholder 8" descr="The table lists the regression statistics, d f, s s, m s, f, and significance f below Anova, and coefficients, standard error, t stat, p-value, lower 95%, upper 95%, lower 99.0%, and upper 99.0% for intercepts, annual income $ 1000, household size, years of post-high school education, and hours per week watching television.">
            <a:extLst>
              <a:ext uri="{FF2B5EF4-FFF2-40B4-BE49-F238E27FC236}">
                <a16:creationId xmlns:a16="http://schemas.microsoft.com/office/drawing/2014/main" id="{94EB3457-352A-4BD7-9FED-ACCF1491931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2668" b="6182"/>
          <a:stretch/>
        </p:blipFill>
        <p:spPr>
          <a:xfrm>
            <a:off x="2279649" y="2414321"/>
            <a:ext cx="7632701" cy="3620241"/>
          </a:xfrm>
        </p:spPr>
      </p:pic>
    </p:spTree>
    <p:extLst>
      <p:ext uri="{BB962C8B-B14F-4D97-AF65-F5344CB8AC3E}">
        <p14:creationId xmlns:p14="http://schemas.microsoft.com/office/powerpoint/2010/main" val="10703278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5 of 6) </a:t>
            </a:r>
          </a:p>
        </p:txBody>
      </p:sp>
      <p:sp>
        <p:nvSpPr>
          <p:cNvPr id="3" name="Content Placeholder 2"/>
          <p:cNvSpPr>
            <a:spLocks noGrp="1"/>
          </p:cNvSpPr>
          <p:nvPr>
            <p:ph idx="1"/>
          </p:nvPr>
        </p:nvSpPr>
        <p:spPr>
          <a:xfrm>
            <a:off x="838200" y="1463040"/>
            <a:ext cx="10515600" cy="4302760"/>
          </a:xfrm>
          <a:prstGeom prst="rect">
            <a:avLst/>
          </a:prstGeom>
          <a:ln>
            <a:noFill/>
          </a:ln>
        </p:spPr>
        <p:txBody>
          <a:bodyPr>
            <a:normAutofit/>
          </a:bodyPr>
          <a:lstStyle/>
          <a:p>
            <a:pPr marL="0" indent="0">
              <a:spcBef>
                <a:spcPts val="0"/>
              </a:spcBef>
              <a:spcAft>
                <a:spcPts val="600"/>
              </a:spcAft>
              <a:buNone/>
            </a:pPr>
            <a:r>
              <a:rPr lang="en-US" dirty="0"/>
              <a:t>Model Selection:</a:t>
            </a:r>
          </a:p>
          <a:p>
            <a:pPr marL="342900" indent="-342900">
              <a:spcBef>
                <a:spcPts val="0"/>
              </a:spcBef>
              <a:spcAft>
                <a:spcPts val="600"/>
              </a:spcAft>
            </a:pPr>
            <a:r>
              <a:rPr lang="en-US" sz="2600" dirty="0"/>
              <a:t>When dealing with large samples, it is often more difficult to discern the most appropriate model.</a:t>
            </a:r>
          </a:p>
          <a:p>
            <a:pPr marL="342900" indent="-342900">
              <a:spcBef>
                <a:spcPts val="0"/>
              </a:spcBef>
              <a:spcAft>
                <a:spcPts val="600"/>
              </a:spcAft>
            </a:pPr>
            <a:r>
              <a:rPr lang="en-US" sz="2600" dirty="0"/>
              <a:t>If developing a regression model for explanatory purposes, the practical significance of the estimated regression coefficients should be considered when interpreting the model and considering which variables to keep in the model.</a:t>
            </a:r>
          </a:p>
          <a:p>
            <a:pPr marL="342900" indent="-342900">
              <a:spcBef>
                <a:spcPts val="0"/>
              </a:spcBef>
              <a:spcAft>
                <a:spcPts val="600"/>
              </a:spcAft>
            </a:pPr>
            <a:r>
              <a:rPr lang="en-US" sz="2600" dirty="0"/>
              <a:t>If developing a regression model to make future predictions, the selection of the independent variables to include in the regression model should be based on the predictive accuracy on observations that have not been used to train the model.</a:t>
            </a:r>
          </a:p>
        </p:txBody>
      </p:sp>
    </p:spTree>
    <p:extLst>
      <p:ext uri="{BB962C8B-B14F-4D97-AF65-F5344CB8AC3E}">
        <p14:creationId xmlns:p14="http://schemas.microsoft.com/office/powerpoint/2010/main" val="11795155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6 of 6) </a:t>
            </a:r>
            <a:endParaRPr lang="en-US" baseline="30000" dirty="0"/>
          </a:p>
        </p:txBody>
      </p:sp>
      <p:sp>
        <p:nvSpPr>
          <p:cNvPr id="3" name="Text Placeholder 2">
            <a:extLst>
              <a:ext uri="{FF2B5EF4-FFF2-40B4-BE49-F238E27FC236}">
                <a16:creationId xmlns:a16="http://schemas.microsoft.com/office/drawing/2014/main" id="{6FC843EF-722F-4A32-8C4E-19EC3BC8110F}"/>
              </a:ext>
            </a:extLst>
          </p:cNvPr>
          <p:cNvSpPr>
            <a:spLocks noGrp="1"/>
          </p:cNvSpPr>
          <p:nvPr>
            <p:ph type="body" sz="quarter" idx="12"/>
          </p:nvPr>
        </p:nvSpPr>
        <p:spPr/>
        <p:txBody>
          <a:bodyPr/>
          <a:lstStyle/>
          <a:p>
            <a:pPr marL="0" indent="0">
              <a:buNone/>
            </a:pPr>
            <a:r>
              <a:rPr lang="en-US" dirty="0"/>
              <a:t>Figure 7.38: Predictive Accuracy on </a:t>
            </a:r>
            <a:r>
              <a:rPr lang="en-US" i="1" dirty="0" err="1"/>
              <a:t>LargeCredit</a:t>
            </a:r>
            <a:r>
              <a:rPr lang="en-US" dirty="0"/>
              <a:t> Validation Set</a:t>
            </a:r>
          </a:p>
        </p:txBody>
      </p:sp>
      <p:pic>
        <p:nvPicPr>
          <p:cNvPr id="9" name="Picture Placeholder 8" descr="The table lists account number, annual income $ 1000, household size, years of post-high school education, hours per week watching television, annual charges in dollars. Prediction, and squared error are shown below model a which is 3 variable, as well as below model b which is 4 variable.">
            <a:extLst>
              <a:ext uri="{FF2B5EF4-FFF2-40B4-BE49-F238E27FC236}">
                <a16:creationId xmlns:a16="http://schemas.microsoft.com/office/drawing/2014/main" id="{F997F6AC-C80C-4513-98A3-98D42C1CED3F}"/>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186" b="3890"/>
          <a:stretch/>
        </p:blipFill>
        <p:spPr>
          <a:xfrm>
            <a:off x="2896552" y="2095500"/>
            <a:ext cx="6398895" cy="3821698"/>
          </a:xfrm>
        </p:spPr>
      </p:pic>
    </p:spTree>
    <p:extLst>
      <p:ext uri="{BB962C8B-B14F-4D97-AF65-F5344CB8AC3E}">
        <p14:creationId xmlns:p14="http://schemas.microsoft.com/office/powerpoint/2010/main" val="13966887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with Regression</a:t>
            </a:r>
          </a:p>
        </p:txBody>
      </p:sp>
    </p:spTree>
    <p:extLst>
      <p:ext uri="{BB962C8B-B14F-4D97-AF65-F5344CB8AC3E}">
        <p14:creationId xmlns:p14="http://schemas.microsoft.com/office/powerpoint/2010/main" val="6357940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Prediction with Regression </a:t>
            </a:r>
            <a:r>
              <a:rPr lang="en-US" sz="3600" dirty="0"/>
              <a:t>(Slide 1 of 2)</a:t>
            </a:r>
          </a:p>
        </p:txBody>
      </p:sp>
      <p:sp>
        <p:nvSpPr>
          <p:cNvPr id="3" name="Content Placeholder 2"/>
          <p:cNvSpPr>
            <a:spLocks noGrp="1"/>
          </p:cNvSpPr>
          <p:nvPr>
            <p:ph type="body" sz="quarter" idx="12"/>
          </p:nvPr>
        </p:nvSpPr>
        <p:spPr>
          <a:xfrm>
            <a:off x="838200" y="1463040"/>
            <a:ext cx="10515600" cy="1724659"/>
          </a:xfrm>
          <a:prstGeom prst="rect">
            <a:avLst/>
          </a:prstGeom>
          <a:ln>
            <a:noFill/>
          </a:ln>
        </p:spPr>
        <p:txBody>
          <a:bodyPr>
            <a:normAutofit lnSpcReduction="10000"/>
          </a:bodyPr>
          <a:lstStyle/>
          <a:p>
            <a:pPr marL="457200">
              <a:spcBef>
                <a:spcPts val="0"/>
              </a:spcBef>
              <a:spcAft>
                <a:spcPts val="600"/>
              </a:spcAft>
            </a:pPr>
            <a:r>
              <a:rPr lang="en-US" dirty="0"/>
              <a:t>In addition to the point estimate, there are two types of interval estimates associated with the regression equation:</a:t>
            </a:r>
          </a:p>
          <a:p>
            <a:pPr marL="914400" lvl="1">
              <a:spcBef>
                <a:spcPts val="0"/>
              </a:spcBef>
              <a:spcAft>
                <a:spcPts val="600"/>
              </a:spcAft>
            </a:pPr>
            <a:r>
              <a:rPr lang="en-US" sz="2600" dirty="0"/>
              <a:t>A confidence interval is an interval estimate of the mean </a:t>
            </a:r>
            <a:r>
              <a:rPr lang="en-US" sz="2600" i="1" dirty="0"/>
              <a:t>y</a:t>
            </a:r>
            <a:r>
              <a:rPr lang="en-US" sz="2600" dirty="0"/>
              <a:t> value given values of the independent variables.</a:t>
            </a:r>
          </a:p>
          <a:p>
            <a:pPr marL="800100" lvl="1" indent="-342900">
              <a:spcBef>
                <a:spcPts val="0"/>
              </a:spcBef>
              <a:spcAft>
                <a:spcPts val="600"/>
              </a:spcAft>
            </a:pPr>
            <a:endParaRPr lang="en-US" sz="2600" dirty="0"/>
          </a:p>
          <a:p>
            <a:pPr marL="800100" lvl="1" indent="-342900">
              <a:spcBef>
                <a:spcPts val="0"/>
              </a:spcBef>
              <a:spcAft>
                <a:spcPts val="600"/>
              </a:spcAft>
            </a:pPr>
            <a:endParaRPr lang="en-US" sz="2600" dirty="0"/>
          </a:p>
          <a:p>
            <a:pPr marL="342900" indent="-342900">
              <a:spcBef>
                <a:spcPts val="0"/>
              </a:spcBef>
              <a:spcAft>
                <a:spcPts val="600"/>
              </a:spcAft>
            </a:pPr>
            <a:endParaRPr lang="en-US" sz="2600" dirty="0"/>
          </a:p>
        </p:txBody>
      </p:sp>
      <p:pic>
        <p:nvPicPr>
          <p:cNvPr id="18" name="Picture Placeholder 17" descr="y cap + or minus t sub alpha over 2 s sub y cap">
            <a:extLst>
              <a:ext uri="{FF2B5EF4-FFF2-40B4-BE49-F238E27FC236}">
                <a16:creationId xmlns:a16="http://schemas.microsoft.com/office/drawing/2014/main" id="{2A0CF037-9DB3-42A9-871B-6763D4BC1674}"/>
              </a:ext>
            </a:extLst>
          </p:cNvPr>
          <p:cNvPicPr>
            <a:picLocks noGrp="1" noChangeAspect="1"/>
          </p:cNvPicPr>
          <p:nvPr>
            <p:ph type="pic" sz="quarter" idx="13"/>
          </p:nvPr>
        </p:nvPicPr>
        <p:blipFill rotWithShape="1">
          <a:blip r:embed="rId3"/>
          <a:srcRect l="7450" r="-710"/>
          <a:stretch/>
        </p:blipFill>
        <p:spPr>
          <a:xfrm>
            <a:off x="3128169" y="3089977"/>
            <a:ext cx="5935662" cy="738441"/>
          </a:xfrm>
          <a:prstGeom prst="rect">
            <a:avLst/>
          </a:prstGeom>
        </p:spPr>
      </p:pic>
      <p:sp>
        <p:nvSpPr>
          <p:cNvPr id="11" name="Text Placeholder 10">
            <a:extLst>
              <a:ext uri="{FF2B5EF4-FFF2-40B4-BE49-F238E27FC236}">
                <a16:creationId xmlns:a16="http://schemas.microsoft.com/office/drawing/2014/main" id="{C17A642F-23B0-4AD6-A4A3-678D237DCD8A}"/>
              </a:ext>
            </a:extLst>
          </p:cNvPr>
          <p:cNvSpPr>
            <a:spLocks noGrp="1"/>
          </p:cNvSpPr>
          <p:nvPr>
            <p:ph type="body" sz="quarter" idx="17"/>
          </p:nvPr>
        </p:nvSpPr>
        <p:spPr>
          <a:xfrm>
            <a:off x="838200" y="3964869"/>
            <a:ext cx="10515600" cy="647702"/>
          </a:xfrm>
        </p:spPr>
        <p:txBody>
          <a:bodyPr/>
          <a:lstStyle/>
          <a:p>
            <a:pPr marL="914400"/>
            <a:r>
              <a:rPr lang="en-US" sz="2600" dirty="0"/>
              <a:t>A </a:t>
            </a:r>
            <a:r>
              <a:rPr lang="en-US" sz="2600" b="1" dirty="0"/>
              <a:t>prediction interval </a:t>
            </a:r>
            <a:r>
              <a:rPr lang="en-US" sz="2600" dirty="0"/>
              <a:t>is an interval estimate of an individual y value given values of the independent variables.</a:t>
            </a:r>
          </a:p>
          <a:p>
            <a:endParaRPr lang="en-US" sz="2600" dirty="0"/>
          </a:p>
        </p:txBody>
      </p:sp>
      <p:pic>
        <p:nvPicPr>
          <p:cNvPr id="19" name="Picture Placeholder 18" descr="Y cap + or minus t sub alpha over 2 square root of s sub y cap squared + S S E over, n minus q minus 1">
            <a:extLst>
              <a:ext uri="{FF2B5EF4-FFF2-40B4-BE49-F238E27FC236}">
                <a16:creationId xmlns:a16="http://schemas.microsoft.com/office/drawing/2014/main" id="{E8817D86-D18C-499E-B511-92AE75F0F7A6}"/>
              </a:ext>
            </a:extLst>
          </p:cNvPr>
          <p:cNvPicPr>
            <a:picLocks noGrp="1" noChangeAspect="1"/>
          </p:cNvPicPr>
          <p:nvPr>
            <p:ph type="pic" sz="quarter" idx="14"/>
          </p:nvPr>
        </p:nvPicPr>
        <p:blipFill rotWithShape="1">
          <a:blip r:embed="rId4"/>
          <a:srcRect l="-990" r="-1740"/>
          <a:stretch/>
        </p:blipFill>
        <p:spPr>
          <a:xfrm>
            <a:off x="1943100" y="4749022"/>
            <a:ext cx="7323931" cy="947296"/>
          </a:xfrm>
          <a:prstGeom prst="rect">
            <a:avLst/>
          </a:prstGeom>
        </p:spPr>
      </p:pic>
    </p:spTree>
    <p:extLst>
      <p:ext uri="{BB962C8B-B14F-4D97-AF65-F5344CB8AC3E}">
        <p14:creationId xmlns:p14="http://schemas.microsoft.com/office/powerpoint/2010/main" val="2795418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Prediction with Regression </a:t>
            </a:r>
            <a:r>
              <a:rPr lang="en-US" sz="3600" dirty="0"/>
              <a:t>(Slide 2 of 2)</a:t>
            </a:r>
            <a:endParaRPr lang="en-US" baseline="30000" dirty="0"/>
          </a:p>
        </p:txBody>
      </p:sp>
      <p:sp>
        <p:nvSpPr>
          <p:cNvPr id="3" name="Text Placeholder 2">
            <a:extLst>
              <a:ext uri="{FF2B5EF4-FFF2-40B4-BE49-F238E27FC236}">
                <a16:creationId xmlns:a16="http://schemas.microsoft.com/office/drawing/2014/main" id="{AA6671F2-E6C5-4634-B964-A8FE46F9C6C7}"/>
              </a:ext>
            </a:extLst>
          </p:cNvPr>
          <p:cNvSpPr>
            <a:spLocks noGrp="1"/>
          </p:cNvSpPr>
          <p:nvPr>
            <p:ph type="body" sz="quarter" idx="12"/>
          </p:nvPr>
        </p:nvSpPr>
        <p:spPr/>
        <p:txBody>
          <a:bodyPr/>
          <a:lstStyle/>
          <a:p>
            <a:pPr marL="0" indent="0">
              <a:buNone/>
            </a:pPr>
            <a:r>
              <a:rPr lang="en-US" dirty="0"/>
              <a:t>Table 7.5: Predicted Values and 95% Confidence Intervals and Prediction Intervals for 10 New Butler Trucking Routes</a:t>
            </a:r>
          </a:p>
        </p:txBody>
      </p:sp>
      <p:pic>
        <p:nvPicPr>
          <p:cNvPr id="9" name="Picture Placeholder 8" descr="This table lists the predicted values and 95% confidence intervals and prediction intervals for 10 new Butler Trucking routes. The first column lists 10 assignments numbered 301 through 310. The second column lists the number of miles for each assignment as 105, 60, 95, 100, 40, 80, 65, 55, 95, and 95. The third column lists the number of deliveries per assignment as 3, 4, 5, 1, 3, 3, 4, 3, 2, and 3. The fourth column lists the predicted value for each assignment as 9.25, 6.92, 9.96, 7.54, 4.88, 7.57, 7.25, 5.89, 7.89, and 8.58. The fifth column lists the 95% confidence interval half-width for each assignment as 0.193, 0.112, 0.173, 0.225, 0.177, 0.108, 0.103, 0.124, 0.175, and 0.154. The sixth column lists the 95% prediction intervals for each assignment as 1.645, 1.637, 1.642, 1.649, 1.643, 1.637, 1.637, 1.638, 1.643, and 1.641.">
            <a:extLst>
              <a:ext uri="{FF2B5EF4-FFF2-40B4-BE49-F238E27FC236}">
                <a16:creationId xmlns:a16="http://schemas.microsoft.com/office/drawing/2014/main" id="{621AD351-6C4A-4A85-8E1F-41C5CDB7CD1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6206" b="6600"/>
          <a:stretch/>
        </p:blipFill>
        <p:spPr>
          <a:xfrm>
            <a:off x="2686049" y="2603500"/>
            <a:ext cx="6819901" cy="3073028"/>
          </a:xfrm>
        </p:spPr>
      </p:pic>
    </p:spTree>
    <p:extLst>
      <p:ext uri="{BB962C8B-B14F-4D97-AF65-F5344CB8AC3E}">
        <p14:creationId xmlns:p14="http://schemas.microsoft.com/office/powerpoint/2010/main" val="2205427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2 of 15)</a:t>
            </a:r>
          </a:p>
        </p:txBody>
      </p:sp>
      <p:sp>
        <p:nvSpPr>
          <p:cNvPr id="3" name="Text Placeholder 2">
            <a:extLst>
              <a:ext uri="{FF2B5EF4-FFF2-40B4-BE49-F238E27FC236}">
                <a16:creationId xmlns:a16="http://schemas.microsoft.com/office/drawing/2014/main" id="{A918D79A-5A29-41F0-A339-22A09ED2F474}"/>
              </a:ext>
            </a:extLst>
          </p:cNvPr>
          <p:cNvSpPr>
            <a:spLocks noGrp="1"/>
          </p:cNvSpPr>
          <p:nvPr>
            <p:ph type="body" sz="quarter" idx="12"/>
          </p:nvPr>
        </p:nvSpPr>
        <p:spPr>
          <a:xfrm>
            <a:off x="838199" y="1463040"/>
            <a:ext cx="4013201" cy="1965960"/>
          </a:xfrm>
        </p:spPr>
        <p:txBody>
          <a:bodyPr/>
          <a:lstStyle/>
          <a:p>
            <a:pPr marL="0" indent="0">
              <a:buNone/>
            </a:pPr>
            <a:r>
              <a:rPr lang="en-US" dirty="0"/>
              <a:t>Table 7.1: Miles Traveled and Travel Time for 10 Butler Trucking Company Driving Assignments</a:t>
            </a:r>
          </a:p>
        </p:txBody>
      </p:sp>
      <p:graphicFrame>
        <p:nvGraphicFramePr>
          <p:cNvPr id="8" name="Table Placeholder 7">
            <a:extLst>
              <a:ext uri="{FF2B5EF4-FFF2-40B4-BE49-F238E27FC236}">
                <a16:creationId xmlns:a16="http://schemas.microsoft.com/office/drawing/2014/main" id="{3A59FD61-8063-4F50-AF0D-6CDDBB03C661}"/>
              </a:ext>
            </a:extLst>
          </p:cNvPr>
          <p:cNvGraphicFramePr>
            <a:graphicFrameLocks noGrp="1"/>
          </p:cNvGraphicFramePr>
          <p:nvPr>
            <p:ph type="tbl" sz="quarter" idx="13"/>
            <p:extLst>
              <p:ext uri="{D42A27DB-BD31-4B8C-83A1-F6EECF244321}">
                <p14:modId xmlns:p14="http://schemas.microsoft.com/office/powerpoint/2010/main" val="2890139886"/>
              </p:ext>
            </p:extLst>
          </p:nvPr>
        </p:nvGraphicFramePr>
        <p:xfrm>
          <a:off x="4851400" y="1386840"/>
          <a:ext cx="7010400" cy="4544774"/>
        </p:xfrm>
        <a:graphic>
          <a:graphicData uri="http://schemas.openxmlformats.org/drawingml/2006/table">
            <a:tbl>
              <a:tblPr firstRow="1" bandRow="1">
                <a:tableStyleId>{5940675A-B579-460E-94D1-54222C63F5DA}</a:tableStyleId>
              </a:tblPr>
              <a:tblGrid>
                <a:gridCol w="2336800">
                  <a:extLst>
                    <a:ext uri="{9D8B030D-6E8A-4147-A177-3AD203B41FA5}">
                      <a16:colId xmlns:a16="http://schemas.microsoft.com/office/drawing/2014/main" val="672878718"/>
                    </a:ext>
                  </a:extLst>
                </a:gridCol>
                <a:gridCol w="2336800">
                  <a:extLst>
                    <a:ext uri="{9D8B030D-6E8A-4147-A177-3AD203B41FA5}">
                      <a16:colId xmlns:a16="http://schemas.microsoft.com/office/drawing/2014/main" val="1655249681"/>
                    </a:ext>
                  </a:extLst>
                </a:gridCol>
                <a:gridCol w="2336800">
                  <a:extLst>
                    <a:ext uri="{9D8B030D-6E8A-4147-A177-3AD203B41FA5}">
                      <a16:colId xmlns:a16="http://schemas.microsoft.com/office/drawing/2014/main" val="2553055334"/>
                    </a:ext>
                  </a:extLst>
                </a:gridCol>
              </a:tblGrid>
              <a:tr h="390698">
                <a:tc>
                  <a:txBody>
                    <a:bodyPr/>
                    <a:lstStyle/>
                    <a:p>
                      <a:pPr marL="0" marR="0" algn="ctr">
                        <a:lnSpc>
                          <a:spcPct val="107000"/>
                        </a:lnSpc>
                        <a:spcBef>
                          <a:spcPts val="0"/>
                        </a:spcBef>
                        <a:spcAft>
                          <a:spcPts val="0"/>
                        </a:spcAft>
                      </a:pPr>
                      <a:r>
                        <a:rPr lang="en-US" sz="2000" b="1" dirty="0">
                          <a:effectLst/>
                          <a:latin typeface="Calibri" panose="020F0502020204030204" pitchFamily="34" charset="0"/>
                          <a:ea typeface="Calibri" panose="020F0502020204030204" pitchFamily="34" charset="0"/>
                          <a:cs typeface="Calibri" panose="020F0502020204030204" pitchFamily="34" charset="0"/>
                        </a:rPr>
                        <a:t>Driving Assignment </a:t>
                      </a:r>
                      <a:r>
                        <a:rPr lang="en-US" sz="2000" b="1" i="1" dirty="0" err="1">
                          <a:effectLst/>
                          <a:latin typeface="Calibri" panose="020F0502020204030204" pitchFamily="34" charset="0"/>
                          <a:ea typeface="Calibri" panose="020F0502020204030204" pitchFamily="34" charset="0"/>
                          <a:cs typeface="Calibri" panose="020F0502020204030204" pitchFamily="34" charset="0"/>
                        </a:rPr>
                        <a:t>i</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b="1" i="1" dirty="0">
                          <a:effectLst/>
                          <a:latin typeface="Calibri" panose="020F0502020204030204" pitchFamily="34" charset="0"/>
                          <a:ea typeface="Calibri" panose="020F0502020204030204" pitchFamily="34" charset="0"/>
                          <a:cs typeface="Calibri" panose="020F0502020204030204" pitchFamily="34" charset="0"/>
                        </a:rPr>
                        <a:t>x </a:t>
                      </a:r>
                      <a:r>
                        <a:rPr lang="en-US" sz="2000" b="1" dirty="0">
                          <a:effectLst/>
                          <a:latin typeface="Calibri" panose="020F0502020204030204" pitchFamily="34" charset="0"/>
                          <a:ea typeface="Calibri" panose="020F0502020204030204" pitchFamily="34" charset="0"/>
                          <a:cs typeface="Calibri" panose="020F0502020204030204" pitchFamily="34" charset="0"/>
                        </a:rPr>
                        <a:t>= Miles Traveled</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b="1" i="1" dirty="0">
                          <a:effectLst/>
                          <a:latin typeface="Calibri" panose="020F0502020204030204" pitchFamily="34" charset="0"/>
                          <a:ea typeface="Calibri" panose="020F0502020204030204" pitchFamily="34" charset="0"/>
                          <a:cs typeface="Calibri" panose="020F0502020204030204" pitchFamily="34" charset="0"/>
                        </a:rPr>
                        <a:t>y = </a:t>
                      </a:r>
                      <a:r>
                        <a:rPr lang="en-US" sz="2000" b="1" dirty="0">
                          <a:effectLst/>
                          <a:latin typeface="Calibri" panose="020F0502020204030204" pitchFamily="34" charset="0"/>
                          <a:ea typeface="Calibri" panose="020F0502020204030204" pitchFamily="34" charset="0"/>
                          <a:cs typeface="Calibri" panose="020F0502020204030204" pitchFamily="34" charset="0"/>
                        </a:rPr>
                        <a:t>Travel Time (hours)</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36365557"/>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100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9.3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95300195"/>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4.8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96598041"/>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Calibri" panose="020F0502020204030204" pitchFamily="34" charset="0"/>
                        </a:rPr>
                        <a:t>8.9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84325535"/>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100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16710850"/>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4.2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66026756"/>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80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824440"/>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75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7.4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32219902"/>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8</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65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20384795"/>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90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7.6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44732362"/>
                  </a:ext>
                </a:extLst>
              </a:tr>
              <a:tr h="390698">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tabLst>
                          <a:tab pos="1280160" algn="r"/>
                        </a:tabLst>
                      </a:pPr>
                      <a:r>
                        <a:rPr lang="en-US" sz="2000" dirty="0">
                          <a:effectLst/>
                          <a:latin typeface="Calibri" panose="020F0502020204030204" pitchFamily="34" charset="0"/>
                          <a:ea typeface="Calibri" panose="020F0502020204030204" pitchFamily="34" charset="0"/>
                          <a:cs typeface="Calibri" panose="020F0502020204030204" pitchFamily="34" charset="0"/>
                        </a:rPr>
                        <a:t>	90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Calibri" panose="020F0502020204030204" pitchFamily="34" charset="0"/>
                        </a:rPr>
                        <a:t>6.1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84751803"/>
                  </a:ext>
                </a:extLst>
              </a:tr>
            </a:tbl>
          </a:graphicData>
        </a:graphic>
      </p:graphicFrame>
    </p:spTree>
    <p:extLst>
      <p:ext uri="{BB962C8B-B14F-4D97-AF65-F5344CB8AC3E}">
        <p14:creationId xmlns:p14="http://schemas.microsoft.com/office/powerpoint/2010/main" val="9017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3 of 15)</a:t>
            </a:r>
            <a:endParaRPr lang="en-US" dirty="0"/>
          </a:p>
        </p:txBody>
      </p:sp>
      <p:sp>
        <p:nvSpPr>
          <p:cNvPr id="3" name="Text Placeholder 2">
            <a:extLst>
              <a:ext uri="{FF2B5EF4-FFF2-40B4-BE49-F238E27FC236}">
                <a16:creationId xmlns:a16="http://schemas.microsoft.com/office/drawing/2014/main" id="{0FF6CB32-2C3F-40D5-8F0E-4D5B248663D0}"/>
              </a:ext>
            </a:extLst>
          </p:cNvPr>
          <p:cNvSpPr>
            <a:spLocks noGrp="1"/>
          </p:cNvSpPr>
          <p:nvPr>
            <p:ph type="body" sz="quarter" idx="12"/>
          </p:nvPr>
        </p:nvSpPr>
        <p:spPr>
          <a:xfrm>
            <a:off x="838200" y="1463040"/>
            <a:ext cx="3108960" cy="1965960"/>
          </a:xfrm>
        </p:spPr>
        <p:txBody>
          <a:bodyPr/>
          <a:lstStyle/>
          <a:p>
            <a:pPr marL="0" indent="0">
              <a:buNone/>
            </a:pPr>
            <a:r>
              <a:rPr lang="en-US" dirty="0"/>
              <a:t>Figure 7.3: Scatter Chart of Miles Traveled and Travel Time for Sample of 10 Butler Trucking Company Driving Assignments</a:t>
            </a:r>
          </a:p>
        </p:txBody>
      </p:sp>
      <p:pic>
        <p:nvPicPr>
          <p:cNvPr id="9" name="Picture Placeholder 8" descr="The scatter chart plots travel time in hours versus miles traveled. The scatter chart is rising for miles traveled and travel time. ">
            <a:extLst>
              <a:ext uri="{FF2B5EF4-FFF2-40B4-BE49-F238E27FC236}">
                <a16:creationId xmlns:a16="http://schemas.microsoft.com/office/drawing/2014/main" id="{7B4B00CA-C411-46D3-A5E9-ED6B36B3E10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670" b="5370"/>
          <a:stretch/>
        </p:blipFill>
        <p:spPr>
          <a:xfrm>
            <a:off x="4216830" y="1463040"/>
            <a:ext cx="7635394" cy="4282440"/>
          </a:xfrm>
        </p:spPr>
      </p:pic>
    </p:spTree>
    <p:extLst>
      <p:ext uri="{BB962C8B-B14F-4D97-AF65-F5344CB8AC3E}">
        <p14:creationId xmlns:p14="http://schemas.microsoft.com/office/powerpoint/2010/main" val="36547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4 of 15)</a:t>
            </a:r>
          </a:p>
        </p:txBody>
      </p:sp>
      <p:pic>
        <p:nvPicPr>
          <p:cNvPr id="8" name="Picture Placeholder 7" descr="Least squares equation is Min summation of, y sub I minus y cap sub I, squared, from I = 1 to n = min summation of, y sub 1 minus b sub 0 minus b sub 1 x sub 1, squared, from I = 1 to n, where y sub i = observed value of the dependent variable for the ith observation, y cap sub i = predicted value of the dependent variable for the ith observation, and n = total number of observations.">
            <a:extLst>
              <a:ext uri="{FF2B5EF4-FFF2-40B4-BE49-F238E27FC236}">
                <a16:creationId xmlns:a16="http://schemas.microsoft.com/office/drawing/2014/main" id="{D559B663-098B-468E-8208-9BE2005F5582}"/>
              </a:ext>
            </a:extLst>
          </p:cNvPr>
          <p:cNvPicPr>
            <a:picLocks noGrp="1" noChangeAspect="1"/>
          </p:cNvPicPr>
          <p:nvPr>
            <p:ph type="pic" sz="quarter" idx="12"/>
          </p:nvPr>
        </p:nvPicPr>
        <p:blipFill rotWithShape="1">
          <a:blip r:embed="rId3"/>
          <a:srcRect l="404" r="-405"/>
          <a:stretch/>
        </p:blipFill>
        <p:spPr>
          <a:xfrm>
            <a:off x="1066800" y="1889522"/>
            <a:ext cx="10058399" cy="3078956"/>
          </a:xfrm>
          <a:prstGeom prst="rect">
            <a:avLst/>
          </a:prstGeom>
        </p:spPr>
      </p:pic>
    </p:spTree>
    <p:extLst>
      <p:ext uri="{BB962C8B-B14F-4D97-AF65-F5344CB8AC3E}">
        <p14:creationId xmlns:p14="http://schemas.microsoft.com/office/powerpoint/2010/main" val="232315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5 of 15)</a:t>
            </a:r>
          </a:p>
        </p:txBody>
      </p:sp>
      <p:sp>
        <p:nvSpPr>
          <p:cNvPr id="3" name="Content Placeholder 2"/>
          <p:cNvSpPr>
            <a:spLocks noGrp="1"/>
          </p:cNvSpPr>
          <p:nvPr>
            <p:ph type="body" sz="quarter" idx="12"/>
          </p:nvPr>
        </p:nvSpPr>
        <p:spPr>
          <a:xfrm>
            <a:off x="837882" y="1538387"/>
            <a:ext cx="518476" cy="637598"/>
          </a:xfrm>
          <a:prstGeom prst="rect">
            <a:avLst/>
          </a:prstGeom>
          <a:ln>
            <a:noFill/>
          </a:ln>
        </p:spPr>
        <p:txBody>
          <a:bodyPr/>
          <a:lstStyle/>
          <a:p>
            <a:pPr marL="457200">
              <a:spcBef>
                <a:spcPts val="0"/>
              </a:spcBef>
              <a:spcAft>
                <a:spcPts val="1200"/>
              </a:spcAft>
            </a:pPr>
            <a:r>
              <a:rPr lang="en-US" i="1" dirty="0"/>
              <a:t> </a:t>
            </a:r>
            <a:endParaRPr lang="en-US" dirty="0"/>
          </a:p>
          <a:p>
            <a:pPr>
              <a:buClr>
                <a:srgbClr val="009E47"/>
              </a:buClr>
            </a:pPr>
            <a:endParaRPr lang="en-US" dirty="0"/>
          </a:p>
          <a:p>
            <a:pPr>
              <a:buClr>
                <a:srgbClr val="009E47"/>
              </a:buClr>
            </a:pPr>
            <a:endParaRPr lang="en-US" dirty="0"/>
          </a:p>
        </p:txBody>
      </p:sp>
      <p:graphicFrame>
        <p:nvGraphicFramePr>
          <p:cNvPr id="11" name="Object 10">
            <a:extLst>
              <a:ext uri="{FF2B5EF4-FFF2-40B4-BE49-F238E27FC236}">
                <a16:creationId xmlns:a16="http://schemas.microsoft.com/office/drawing/2014/main" id="{AF23C2A6-2DE5-4D3D-8069-D92AD1B3D167}"/>
              </a:ext>
            </a:extLst>
          </p:cNvPr>
          <p:cNvGraphicFramePr>
            <a:graphicFrameLocks noChangeAspect="1"/>
          </p:cNvGraphicFramePr>
          <p:nvPr>
            <p:extLst>
              <p:ext uri="{D42A27DB-BD31-4B8C-83A1-F6EECF244321}">
                <p14:modId xmlns:p14="http://schemas.microsoft.com/office/powerpoint/2010/main" val="3091996282"/>
              </p:ext>
            </p:extLst>
          </p:nvPr>
        </p:nvGraphicFramePr>
        <p:xfrm>
          <a:off x="1356358" y="1491222"/>
          <a:ext cx="370980" cy="428490"/>
        </p:xfrm>
        <a:graphic>
          <a:graphicData uri="http://schemas.openxmlformats.org/presentationml/2006/ole">
            <mc:AlternateContent xmlns:mc="http://schemas.openxmlformats.org/markup-compatibility/2006">
              <mc:Choice xmlns:v="urn:schemas-microsoft-com:vml" Requires="v">
                <p:oleObj spid="_x0000_s47421" name="Equation" r:id="rId4" imgW="164880" imgH="190440" progId="Equation.DSMT4">
                  <p:embed/>
                </p:oleObj>
              </mc:Choice>
              <mc:Fallback>
                <p:oleObj name="Equation" r:id="rId4" imgW="164880" imgH="190440" progId="Equation.DSMT4">
                  <p:embed/>
                  <p:pic>
                    <p:nvPicPr>
                      <p:cNvPr id="0" name=""/>
                      <p:cNvPicPr/>
                      <p:nvPr/>
                    </p:nvPicPr>
                    <p:blipFill>
                      <a:blip r:embed="rId5"/>
                      <a:stretch>
                        <a:fillRect/>
                      </a:stretch>
                    </p:blipFill>
                    <p:spPr>
                      <a:xfrm>
                        <a:off x="1356358" y="1491222"/>
                        <a:ext cx="370980" cy="42849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0F76583B-2CDA-4564-8E80-472C5DE8B7D8}"/>
              </a:ext>
            </a:extLst>
          </p:cNvPr>
          <p:cNvSpPr>
            <a:spLocks noGrp="1"/>
          </p:cNvSpPr>
          <p:nvPr>
            <p:ph type="body" sz="quarter" idx="15"/>
          </p:nvPr>
        </p:nvSpPr>
        <p:spPr>
          <a:xfrm>
            <a:off x="837882" y="1541838"/>
            <a:ext cx="11277918" cy="1117600"/>
          </a:xfrm>
        </p:spPr>
        <p:txBody>
          <a:bodyPr/>
          <a:lstStyle/>
          <a:p>
            <a:pPr marL="457200" indent="350838">
              <a:buNone/>
            </a:pPr>
            <a:r>
              <a:rPr lang="en-US" b="1" dirty="0"/>
              <a:t>residual</a:t>
            </a:r>
            <a:r>
              <a:rPr lang="en-US" dirty="0"/>
              <a:t>: The error made using the regression model to estimate the mean value of the dependent variable for the </a:t>
            </a:r>
          </a:p>
        </p:txBody>
      </p:sp>
      <p:graphicFrame>
        <p:nvGraphicFramePr>
          <p:cNvPr id="12" name="Object 11">
            <a:extLst>
              <a:ext uri="{FF2B5EF4-FFF2-40B4-BE49-F238E27FC236}">
                <a16:creationId xmlns:a16="http://schemas.microsoft.com/office/drawing/2014/main" id="{5922D36D-4D39-4126-BB48-132C31F41322}"/>
              </a:ext>
            </a:extLst>
          </p:cNvPr>
          <p:cNvGraphicFramePr>
            <a:graphicFrameLocks noChangeAspect="1"/>
          </p:cNvGraphicFramePr>
          <p:nvPr>
            <p:extLst>
              <p:ext uri="{D42A27DB-BD31-4B8C-83A1-F6EECF244321}">
                <p14:modId xmlns:p14="http://schemas.microsoft.com/office/powerpoint/2010/main" val="291106203"/>
              </p:ext>
            </p:extLst>
          </p:nvPr>
        </p:nvGraphicFramePr>
        <p:xfrm>
          <a:off x="8016238" y="1875528"/>
          <a:ext cx="370980" cy="428490"/>
        </p:xfrm>
        <a:graphic>
          <a:graphicData uri="http://schemas.openxmlformats.org/presentationml/2006/ole">
            <mc:AlternateContent xmlns:mc="http://schemas.openxmlformats.org/markup-compatibility/2006">
              <mc:Choice xmlns:v="urn:schemas-microsoft-com:vml" Requires="v">
                <p:oleObj spid="_x0000_s47422" name="Equation" r:id="rId6" imgW="164880" imgH="190440" progId="Equation.DSMT4">
                  <p:embed/>
                </p:oleObj>
              </mc:Choice>
              <mc:Fallback>
                <p:oleObj name="Equation" r:id="rId6" imgW="164880" imgH="190440" progId="Equation.DSMT4">
                  <p:embed/>
                  <p:pic>
                    <p:nvPicPr>
                      <p:cNvPr id="11" name="Object 10">
                        <a:extLst>
                          <a:ext uri="{FF2B5EF4-FFF2-40B4-BE49-F238E27FC236}">
                            <a16:creationId xmlns:a16="http://schemas.microsoft.com/office/drawing/2014/main" id="{AF23C2A6-2DE5-4D3D-8069-D92AD1B3D167}"/>
                          </a:ext>
                        </a:extLst>
                      </p:cNvPr>
                      <p:cNvPicPr/>
                      <p:nvPr/>
                    </p:nvPicPr>
                    <p:blipFill>
                      <a:blip r:embed="rId5"/>
                      <a:stretch>
                        <a:fillRect/>
                      </a:stretch>
                    </p:blipFill>
                    <p:spPr>
                      <a:xfrm>
                        <a:off x="8016238" y="1875528"/>
                        <a:ext cx="370980" cy="42849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9BD02BE9-F16B-4E2C-A808-99C16C189848}"/>
              </a:ext>
            </a:extLst>
          </p:cNvPr>
          <p:cNvSpPr>
            <a:spLocks noGrp="1"/>
          </p:cNvSpPr>
          <p:nvPr>
            <p:ph type="body" sz="quarter" idx="18"/>
          </p:nvPr>
        </p:nvSpPr>
        <p:spPr>
          <a:xfrm>
            <a:off x="8293169" y="1916669"/>
            <a:ext cx="2237672" cy="969963"/>
          </a:xfrm>
        </p:spPr>
        <p:txBody>
          <a:bodyPr/>
          <a:lstStyle/>
          <a:p>
            <a:pPr marL="0" indent="0">
              <a:buNone/>
            </a:pPr>
            <a:r>
              <a:rPr lang="en-US" dirty="0"/>
              <a:t>observation.</a:t>
            </a:r>
          </a:p>
        </p:txBody>
      </p:sp>
      <p:sp>
        <p:nvSpPr>
          <p:cNvPr id="8" name="Text Placeholder 7">
            <a:extLst>
              <a:ext uri="{FF2B5EF4-FFF2-40B4-BE49-F238E27FC236}">
                <a16:creationId xmlns:a16="http://schemas.microsoft.com/office/drawing/2014/main" id="{96DA2FF6-6819-412C-8250-E0DDF6A0F938}"/>
              </a:ext>
            </a:extLst>
          </p:cNvPr>
          <p:cNvSpPr>
            <a:spLocks noGrp="1"/>
          </p:cNvSpPr>
          <p:nvPr>
            <p:ph type="body" sz="quarter" idx="16"/>
          </p:nvPr>
        </p:nvSpPr>
        <p:spPr>
          <a:xfrm>
            <a:off x="837882" y="2458398"/>
            <a:ext cx="10515600" cy="575169"/>
          </a:xfrm>
        </p:spPr>
        <p:txBody>
          <a:bodyPr/>
          <a:lstStyle/>
          <a:p>
            <a:pPr marL="937260" lvl="1" indent="-342900">
              <a:spcBef>
                <a:spcPts val="0"/>
              </a:spcBef>
              <a:spcAft>
                <a:spcPts val="1200"/>
              </a:spcAft>
            </a:pPr>
            <a:r>
              <a:rPr lang="en-US" sz="2600" dirty="0"/>
              <a:t>Denoted as</a:t>
            </a:r>
          </a:p>
        </p:txBody>
      </p:sp>
      <p:graphicFrame>
        <p:nvGraphicFramePr>
          <p:cNvPr id="13" name="Object 12">
            <a:extLst>
              <a:ext uri="{FF2B5EF4-FFF2-40B4-BE49-F238E27FC236}">
                <a16:creationId xmlns:a16="http://schemas.microsoft.com/office/drawing/2014/main" id="{3EA8DFE8-D09E-48C6-B9CF-8C5CE7DC60E7}"/>
              </a:ext>
            </a:extLst>
          </p:cNvPr>
          <p:cNvGraphicFramePr>
            <a:graphicFrameLocks noChangeAspect="1"/>
          </p:cNvGraphicFramePr>
          <p:nvPr>
            <p:extLst>
              <p:ext uri="{D42A27DB-BD31-4B8C-83A1-F6EECF244321}">
                <p14:modId xmlns:p14="http://schemas.microsoft.com/office/powerpoint/2010/main" val="1750352660"/>
              </p:ext>
            </p:extLst>
          </p:nvPr>
        </p:nvGraphicFramePr>
        <p:xfrm>
          <a:off x="3487420" y="2422157"/>
          <a:ext cx="1543050" cy="514350"/>
        </p:xfrm>
        <a:graphic>
          <a:graphicData uri="http://schemas.openxmlformats.org/presentationml/2006/ole">
            <mc:AlternateContent xmlns:mc="http://schemas.openxmlformats.org/markup-compatibility/2006">
              <mc:Choice xmlns:v="urn:schemas-microsoft-com:vml" Requires="v">
                <p:oleObj spid="_x0000_s47423" name="Equation" r:id="rId7" imgW="685800" imgH="228600" progId="Equation.DSMT4">
                  <p:embed/>
                </p:oleObj>
              </mc:Choice>
              <mc:Fallback>
                <p:oleObj name="Equation" r:id="rId7" imgW="685800" imgH="228600" progId="Equation.DSMT4">
                  <p:embed/>
                  <p:pic>
                    <p:nvPicPr>
                      <p:cNvPr id="0" name=""/>
                      <p:cNvPicPr/>
                      <p:nvPr/>
                    </p:nvPicPr>
                    <p:blipFill>
                      <a:blip r:embed="rId8"/>
                      <a:stretch>
                        <a:fillRect/>
                      </a:stretch>
                    </p:blipFill>
                    <p:spPr>
                      <a:xfrm>
                        <a:off x="3487420" y="2422157"/>
                        <a:ext cx="1543050" cy="51435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A1D3BEBC-1D63-4C26-84F2-010F0446EECF}"/>
              </a:ext>
            </a:extLst>
          </p:cNvPr>
          <p:cNvSpPr>
            <a:spLocks noGrp="1"/>
          </p:cNvSpPr>
          <p:nvPr>
            <p:ph type="body" sz="quarter" idx="17"/>
          </p:nvPr>
        </p:nvSpPr>
        <p:spPr>
          <a:xfrm>
            <a:off x="839470" y="2983692"/>
            <a:ext cx="10864850" cy="795338"/>
          </a:xfrm>
        </p:spPr>
        <p:txBody>
          <a:bodyPr/>
          <a:lstStyle/>
          <a:p>
            <a:pPr marL="937260" lvl="1" indent="-342900">
              <a:spcBef>
                <a:spcPts val="0"/>
              </a:spcBef>
              <a:spcAft>
                <a:spcPts val="1200"/>
              </a:spcAft>
            </a:pPr>
            <a:r>
              <a:rPr lang="en-US" sz="2600" dirty="0"/>
              <a:t>Hence,</a:t>
            </a:r>
          </a:p>
        </p:txBody>
      </p:sp>
      <p:graphicFrame>
        <p:nvGraphicFramePr>
          <p:cNvPr id="14" name="Object 13">
            <a:extLst>
              <a:ext uri="{FF2B5EF4-FFF2-40B4-BE49-F238E27FC236}">
                <a16:creationId xmlns:a16="http://schemas.microsoft.com/office/drawing/2014/main" id="{D25B77BF-8F5B-4159-92D5-92EEDC75C429}"/>
              </a:ext>
            </a:extLst>
          </p:cNvPr>
          <p:cNvGraphicFramePr>
            <a:graphicFrameLocks noChangeAspect="1"/>
          </p:cNvGraphicFramePr>
          <p:nvPr>
            <p:extLst>
              <p:ext uri="{D42A27DB-BD31-4B8C-83A1-F6EECF244321}">
                <p14:modId xmlns:p14="http://schemas.microsoft.com/office/powerpoint/2010/main" val="1039343592"/>
              </p:ext>
            </p:extLst>
          </p:nvPr>
        </p:nvGraphicFramePr>
        <p:xfrm>
          <a:off x="4181381" y="3451418"/>
          <a:ext cx="3828602" cy="963984"/>
        </p:xfrm>
        <a:graphic>
          <a:graphicData uri="http://schemas.openxmlformats.org/presentationml/2006/ole">
            <mc:AlternateContent xmlns:mc="http://schemas.openxmlformats.org/markup-compatibility/2006">
              <mc:Choice xmlns:v="urn:schemas-microsoft-com:vml" Requires="v">
                <p:oleObj spid="_x0000_s47424" name="Equation" r:id="rId9" imgW="1714320" imgH="431640" progId="Equation.DSMT4">
                  <p:embed/>
                </p:oleObj>
              </mc:Choice>
              <mc:Fallback>
                <p:oleObj name="Equation" r:id="rId9" imgW="1714320" imgH="431640" progId="Equation.DSMT4">
                  <p:embed/>
                  <p:pic>
                    <p:nvPicPr>
                      <p:cNvPr id="0" name=""/>
                      <p:cNvPicPr/>
                      <p:nvPr/>
                    </p:nvPicPr>
                    <p:blipFill>
                      <a:blip r:embed="rId10"/>
                      <a:stretch>
                        <a:fillRect/>
                      </a:stretch>
                    </p:blipFill>
                    <p:spPr>
                      <a:xfrm>
                        <a:off x="4181381" y="3451418"/>
                        <a:ext cx="3828602" cy="963984"/>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CB112765-FB2F-4E2F-ACD2-0C0DA4050368}"/>
              </a:ext>
            </a:extLst>
          </p:cNvPr>
          <p:cNvSpPr>
            <a:spLocks noGrp="1"/>
          </p:cNvSpPr>
          <p:nvPr>
            <p:ph type="body" sz="quarter" idx="14"/>
          </p:nvPr>
        </p:nvSpPr>
        <p:spPr>
          <a:xfrm>
            <a:off x="837882" y="4642337"/>
            <a:ext cx="10729278" cy="752623"/>
          </a:xfrm>
        </p:spPr>
        <p:txBody>
          <a:bodyPr/>
          <a:lstStyle/>
          <a:p>
            <a:pPr marL="457200"/>
            <a:r>
              <a:rPr lang="en-US" dirty="0"/>
              <a:t>We are finding the regression that minimizes the sum of squared errors.</a:t>
            </a:r>
          </a:p>
          <a:p>
            <a:endParaRPr lang="en-US" dirty="0"/>
          </a:p>
        </p:txBody>
      </p:sp>
    </p:spTree>
    <p:extLst>
      <p:ext uri="{BB962C8B-B14F-4D97-AF65-F5344CB8AC3E}">
        <p14:creationId xmlns:p14="http://schemas.microsoft.com/office/powerpoint/2010/main" val="2091144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6 of 15)</a:t>
            </a:r>
          </a:p>
        </p:txBody>
      </p:sp>
      <p:sp>
        <p:nvSpPr>
          <p:cNvPr id="3" name="Content Placeholder 2"/>
          <p:cNvSpPr>
            <a:spLocks noGrp="1"/>
          </p:cNvSpPr>
          <p:nvPr>
            <p:ph type="body" sz="quarter" idx="12"/>
          </p:nvPr>
        </p:nvSpPr>
        <p:spPr>
          <a:xfrm>
            <a:off x="838198" y="1463040"/>
            <a:ext cx="10515600" cy="637598"/>
          </a:xfrm>
          <a:prstGeom prst="rect">
            <a:avLst/>
          </a:prstGeom>
          <a:ln>
            <a:noFill/>
          </a:ln>
        </p:spPr>
        <p:txBody>
          <a:bodyPr/>
          <a:lstStyle/>
          <a:p>
            <a:pPr marL="0" indent="0">
              <a:buNone/>
            </a:pPr>
            <a:r>
              <a:rPr lang="en-US" dirty="0"/>
              <a:t>Least Squares Estimates of the Regression Parameters:</a:t>
            </a:r>
          </a:p>
          <a:p>
            <a:pPr marL="457200"/>
            <a:r>
              <a:rPr lang="en-US" sz="2600" dirty="0"/>
              <a:t>For the Butler Trucking Company data in Table 7.1: </a:t>
            </a:r>
          </a:p>
          <a:p>
            <a:pPr marL="914400" lvl="1"/>
            <a:r>
              <a:rPr lang="en-US" dirty="0"/>
              <a:t>Estimated slope of</a:t>
            </a:r>
          </a:p>
        </p:txBody>
      </p:sp>
      <p:graphicFrame>
        <p:nvGraphicFramePr>
          <p:cNvPr id="10" name="Object 9">
            <a:extLst>
              <a:ext uri="{FF2B5EF4-FFF2-40B4-BE49-F238E27FC236}">
                <a16:creationId xmlns:a16="http://schemas.microsoft.com/office/drawing/2014/main" id="{048E6561-9A74-4354-BAB9-056879A0B4DC}"/>
              </a:ext>
            </a:extLst>
          </p:cNvPr>
          <p:cNvGraphicFramePr>
            <a:graphicFrameLocks noChangeAspect="1"/>
          </p:cNvGraphicFramePr>
          <p:nvPr>
            <p:extLst>
              <p:ext uri="{D42A27DB-BD31-4B8C-83A1-F6EECF244321}">
                <p14:modId xmlns:p14="http://schemas.microsoft.com/office/powerpoint/2010/main" val="1742580202"/>
              </p:ext>
            </p:extLst>
          </p:nvPr>
        </p:nvGraphicFramePr>
        <p:xfrm>
          <a:off x="4203700" y="2374447"/>
          <a:ext cx="1599696" cy="480060"/>
        </p:xfrm>
        <a:graphic>
          <a:graphicData uri="http://schemas.openxmlformats.org/presentationml/2006/ole">
            <mc:AlternateContent xmlns:mc="http://schemas.openxmlformats.org/markup-compatibility/2006">
              <mc:Choice xmlns:v="urn:schemas-microsoft-com:vml" Requires="v">
                <p:oleObj spid="_x0000_s48363" name="Equation" r:id="rId4" imgW="761760" imgH="228600" progId="Equation.DSMT4">
                  <p:embed/>
                </p:oleObj>
              </mc:Choice>
              <mc:Fallback>
                <p:oleObj name="Equation" r:id="rId4" imgW="761760" imgH="228600" progId="Equation.DSMT4">
                  <p:embed/>
                  <p:pic>
                    <p:nvPicPr>
                      <p:cNvPr id="0" name=""/>
                      <p:cNvPicPr/>
                      <p:nvPr/>
                    </p:nvPicPr>
                    <p:blipFill>
                      <a:blip r:embed="rId5"/>
                      <a:stretch>
                        <a:fillRect/>
                      </a:stretch>
                    </p:blipFill>
                    <p:spPr>
                      <a:xfrm>
                        <a:off x="4203700" y="2374447"/>
                        <a:ext cx="1599696" cy="48006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AF315D54-F2A5-4028-9187-3546D59B965C}"/>
              </a:ext>
            </a:extLst>
          </p:cNvPr>
          <p:cNvSpPr>
            <a:spLocks noGrp="1"/>
          </p:cNvSpPr>
          <p:nvPr>
            <p:ph type="body" sz="quarter" idx="15"/>
          </p:nvPr>
        </p:nvSpPr>
        <p:spPr>
          <a:xfrm>
            <a:off x="838198" y="2828470"/>
            <a:ext cx="10713720" cy="480060"/>
          </a:xfrm>
        </p:spPr>
        <p:txBody>
          <a:bodyPr/>
          <a:lstStyle/>
          <a:p>
            <a:pPr marL="914400" lvl="1"/>
            <a:r>
              <a:rPr lang="en-US" i="1" dirty="0"/>
              <a:t>y</a:t>
            </a:r>
            <a:r>
              <a:rPr lang="en-US" dirty="0"/>
              <a:t>-intercept of</a:t>
            </a:r>
          </a:p>
        </p:txBody>
      </p:sp>
      <p:graphicFrame>
        <p:nvGraphicFramePr>
          <p:cNvPr id="11" name="Object 10">
            <a:extLst>
              <a:ext uri="{FF2B5EF4-FFF2-40B4-BE49-F238E27FC236}">
                <a16:creationId xmlns:a16="http://schemas.microsoft.com/office/drawing/2014/main" id="{E724D92F-AA93-4A1F-BF01-3DF3DC356306}"/>
              </a:ext>
            </a:extLst>
          </p:cNvPr>
          <p:cNvGraphicFramePr>
            <a:graphicFrameLocks noChangeAspect="1"/>
          </p:cNvGraphicFramePr>
          <p:nvPr>
            <p:extLst>
              <p:ext uri="{D42A27DB-BD31-4B8C-83A1-F6EECF244321}">
                <p14:modId xmlns:p14="http://schemas.microsoft.com/office/powerpoint/2010/main" val="3528516439"/>
              </p:ext>
            </p:extLst>
          </p:nvPr>
        </p:nvGraphicFramePr>
        <p:xfrm>
          <a:off x="3559175" y="2808288"/>
          <a:ext cx="1598613" cy="479425"/>
        </p:xfrm>
        <a:graphic>
          <a:graphicData uri="http://schemas.openxmlformats.org/presentationml/2006/ole">
            <mc:AlternateContent xmlns:mc="http://schemas.openxmlformats.org/markup-compatibility/2006">
              <mc:Choice xmlns:v="urn:schemas-microsoft-com:vml" Requires="v">
                <p:oleObj spid="_x0000_s48364" name="Equation" r:id="rId6" imgW="761760" imgH="228600" progId="Equation.DSMT4">
                  <p:embed/>
                </p:oleObj>
              </mc:Choice>
              <mc:Fallback>
                <p:oleObj name="Equation" r:id="rId6" imgW="761760" imgH="228600" progId="Equation.DSMT4">
                  <p:embed/>
                  <p:pic>
                    <p:nvPicPr>
                      <p:cNvPr id="0" name=""/>
                      <p:cNvPicPr/>
                      <p:nvPr/>
                    </p:nvPicPr>
                    <p:blipFill>
                      <a:blip r:embed="rId7"/>
                      <a:stretch>
                        <a:fillRect/>
                      </a:stretch>
                    </p:blipFill>
                    <p:spPr>
                      <a:xfrm>
                        <a:off x="3559175" y="2808288"/>
                        <a:ext cx="1598613" cy="479425"/>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B790DEBF-8BB7-473A-B286-447C460FCE23}"/>
              </a:ext>
            </a:extLst>
          </p:cNvPr>
          <p:cNvSpPr>
            <a:spLocks noGrp="1"/>
          </p:cNvSpPr>
          <p:nvPr>
            <p:ph type="body" sz="quarter" idx="17"/>
          </p:nvPr>
        </p:nvSpPr>
        <p:spPr>
          <a:xfrm>
            <a:off x="838198" y="3270430"/>
            <a:ext cx="10515599" cy="450475"/>
          </a:xfrm>
        </p:spPr>
        <p:txBody>
          <a:bodyPr/>
          <a:lstStyle/>
          <a:p>
            <a:pPr marL="914400" lvl="1"/>
            <a:r>
              <a:rPr lang="en-US" dirty="0"/>
              <a:t>The estimated simple linear regression model:</a:t>
            </a:r>
          </a:p>
        </p:txBody>
      </p:sp>
      <p:graphicFrame>
        <p:nvGraphicFramePr>
          <p:cNvPr id="12" name="Object 11">
            <a:extLst>
              <a:ext uri="{FF2B5EF4-FFF2-40B4-BE49-F238E27FC236}">
                <a16:creationId xmlns:a16="http://schemas.microsoft.com/office/drawing/2014/main" id="{7F0AA768-62D2-488D-863D-6CFD85A65F87}"/>
              </a:ext>
            </a:extLst>
          </p:cNvPr>
          <p:cNvGraphicFramePr>
            <a:graphicFrameLocks noChangeAspect="1"/>
          </p:cNvGraphicFramePr>
          <p:nvPr>
            <p:extLst>
              <p:ext uri="{D42A27DB-BD31-4B8C-83A1-F6EECF244321}">
                <p14:modId xmlns:p14="http://schemas.microsoft.com/office/powerpoint/2010/main" val="764248611"/>
              </p:ext>
            </p:extLst>
          </p:nvPr>
        </p:nvGraphicFramePr>
        <p:xfrm>
          <a:off x="4682655" y="3769732"/>
          <a:ext cx="2826684" cy="480060"/>
        </p:xfrm>
        <a:graphic>
          <a:graphicData uri="http://schemas.openxmlformats.org/presentationml/2006/ole">
            <mc:AlternateContent xmlns:mc="http://schemas.openxmlformats.org/markup-compatibility/2006">
              <mc:Choice xmlns:v="urn:schemas-microsoft-com:vml" Requires="v">
                <p:oleObj spid="_x0000_s48365" name="Equation" r:id="rId8" imgW="1346040" imgH="228600" progId="Equation.DSMT4">
                  <p:embed/>
                </p:oleObj>
              </mc:Choice>
              <mc:Fallback>
                <p:oleObj name="Equation" r:id="rId8" imgW="1346040" imgH="228600" progId="Equation.DSMT4">
                  <p:embed/>
                  <p:pic>
                    <p:nvPicPr>
                      <p:cNvPr id="0" name=""/>
                      <p:cNvPicPr/>
                      <p:nvPr/>
                    </p:nvPicPr>
                    <p:blipFill>
                      <a:blip r:embed="rId9"/>
                      <a:stretch>
                        <a:fillRect/>
                      </a:stretch>
                    </p:blipFill>
                    <p:spPr>
                      <a:xfrm>
                        <a:off x="4682655" y="3769732"/>
                        <a:ext cx="2826684" cy="480060"/>
                      </a:xfrm>
                      <a:prstGeom prst="rect">
                        <a:avLst/>
                      </a:prstGeom>
                    </p:spPr>
                  </p:pic>
                </p:oleObj>
              </mc:Fallback>
            </mc:AlternateContent>
          </a:graphicData>
        </a:graphic>
      </p:graphicFrame>
    </p:spTree>
    <p:extLst>
      <p:ext uri="{BB962C8B-B14F-4D97-AF65-F5344CB8AC3E}">
        <p14:creationId xmlns:p14="http://schemas.microsoft.com/office/powerpoint/2010/main" val="4073914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7 of 15)</a:t>
            </a:r>
          </a:p>
        </p:txBody>
      </p:sp>
      <p:sp>
        <p:nvSpPr>
          <p:cNvPr id="3" name="Content Placeholder 2"/>
          <p:cNvSpPr>
            <a:spLocks noGrp="1"/>
          </p:cNvSpPr>
          <p:nvPr>
            <p:ph type="body" sz="quarter" idx="12"/>
          </p:nvPr>
        </p:nvSpPr>
        <p:spPr>
          <a:xfrm>
            <a:off x="838200" y="1463040"/>
            <a:ext cx="3458800" cy="637598"/>
          </a:xfrm>
          <a:prstGeom prst="rect">
            <a:avLst/>
          </a:prstGeom>
          <a:ln>
            <a:noFill/>
          </a:ln>
        </p:spPr>
        <p:txBody>
          <a:bodyPr/>
          <a:lstStyle/>
          <a:p>
            <a:pPr marL="457200"/>
            <a:r>
              <a:rPr lang="en-US" dirty="0"/>
              <a:t>Interpretation of</a:t>
            </a:r>
          </a:p>
        </p:txBody>
      </p:sp>
      <p:graphicFrame>
        <p:nvGraphicFramePr>
          <p:cNvPr id="9" name="Object 8">
            <a:extLst>
              <a:ext uri="{FF2B5EF4-FFF2-40B4-BE49-F238E27FC236}">
                <a16:creationId xmlns:a16="http://schemas.microsoft.com/office/drawing/2014/main" id="{7844F727-AE6D-4FE6-B8EE-4221679ADF51}"/>
              </a:ext>
            </a:extLst>
          </p:cNvPr>
          <p:cNvGraphicFramePr>
            <a:graphicFrameLocks noChangeAspect="1"/>
          </p:cNvGraphicFramePr>
          <p:nvPr>
            <p:extLst>
              <p:ext uri="{D42A27DB-BD31-4B8C-83A1-F6EECF244321}">
                <p14:modId xmlns:p14="http://schemas.microsoft.com/office/powerpoint/2010/main" val="1321186438"/>
              </p:ext>
            </p:extLst>
          </p:nvPr>
        </p:nvGraphicFramePr>
        <p:xfrm>
          <a:off x="3839800" y="1449701"/>
          <a:ext cx="457200" cy="514350"/>
        </p:xfrm>
        <a:graphic>
          <a:graphicData uri="http://schemas.openxmlformats.org/presentationml/2006/ole">
            <mc:AlternateContent xmlns:mc="http://schemas.openxmlformats.org/markup-compatibility/2006">
              <mc:Choice xmlns:v="urn:schemas-microsoft-com:vml" Requires="v">
                <p:oleObj spid="_x0000_s49308" name="Equation" r:id="rId4" imgW="203040" imgH="228600" progId="Equation.DSMT4">
                  <p:embed/>
                </p:oleObj>
              </mc:Choice>
              <mc:Fallback>
                <p:oleObj name="Equation" r:id="rId4" imgW="203040" imgH="228600" progId="Equation.DSMT4">
                  <p:embed/>
                  <p:pic>
                    <p:nvPicPr>
                      <p:cNvPr id="0" name=""/>
                      <p:cNvPicPr/>
                      <p:nvPr/>
                    </p:nvPicPr>
                    <p:blipFill>
                      <a:blip r:embed="rId5"/>
                      <a:stretch>
                        <a:fillRect/>
                      </a:stretch>
                    </p:blipFill>
                    <p:spPr>
                      <a:xfrm>
                        <a:off x="3839800" y="1449701"/>
                        <a:ext cx="457200" cy="51435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5116B197-FDAC-43B7-A20B-24422C4919D3}"/>
              </a:ext>
            </a:extLst>
          </p:cNvPr>
          <p:cNvSpPr>
            <a:spLocks noGrp="1"/>
          </p:cNvSpPr>
          <p:nvPr>
            <p:ph type="body" sz="quarter" idx="15"/>
          </p:nvPr>
        </p:nvSpPr>
        <p:spPr>
          <a:xfrm>
            <a:off x="838198" y="1453515"/>
            <a:ext cx="10515600" cy="2320073"/>
          </a:xfrm>
        </p:spPr>
        <p:txBody>
          <a:bodyPr/>
          <a:lstStyle/>
          <a:p>
            <a:pPr marL="457200" indent="2971800">
              <a:buNone/>
            </a:pPr>
            <a:r>
              <a:rPr lang="en-US" dirty="0"/>
              <a:t>If the length of a driving assignment were 1 unit (1 mile) longer, the mean travel time for that driving assignment would be 0.0678 units (0.0678 hours, or approximately 4 minutes) longer.</a:t>
            </a:r>
          </a:p>
          <a:p>
            <a:pPr marL="457200"/>
            <a:r>
              <a:rPr lang="en-US" dirty="0"/>
              <a:t>Interpretation of</a:t>
            </a:r>
          </a:p>
        </p:txBody>
      </p:sp>
      <p:graphicFrame>
        <p:nvGraphicFramePr>
          <p:cNvPr id="10" name="Object 9">
            <a:extLst>
              <a:ext uri="{FF2B5EF4-FFF2-40B4-BE49-F238E27FC236}">
                <a16:creationId xmlns:a16="http://schemas.microsoft.com/office/drawing/2014/main" id="{B8AA45F1-09C8-4AB2-9EF6-AE739E934F57}"/>
              </a:ext>
            </a:extLst>
          </p:cNvPr>
          <p:cNvGraphicFramePr>
            <a:graphicFrameLocks noChangeAspect="1"/>
          </p:cNvGraphicFramePr>
          <p:nvPr>
            <p:extLst>
              <p:ext uri="{D42A27DB-BD31-4B8C-83A1-F6EECF244321}">
                <p14:modId xmlns:p14="http://schemas.microsoft.com/office/powerpoint/2010/main" val="339601267"/>
              </p:ext>
            </p:extLst>
          </p:nvPr>
        </p:nvGraphicFramePr>
        <p:xfrm>
          <a:off x="3840160" y="3105527"/>
          <a:ext cx="456840" cy="514350"/>
        </p:xfrm>
        <a:graphic>
          <a:graphicData uri="http://schemas.openxmlformats.org/presentationml/2006/ole">
            <mc:AlternateContent xmlns:mc="http://schemas.openxmlformats.org/markup-compatibility/2006">
              <mc:Choice xmlns:v="urn:schemas-microsoft-com:vml" Requires="v">
                <p:oleObj spid="_x0000_s49309" name="Equation" r:id="rId6" imgW="203040" imgH="228600" progId="Equation.DSMT4">
                  <p:embed/>
                </p:oleObj>
              </mc:Choice>
              <mc:Fallback>
                <p:oleObj name="Equation" r:id="rId6" imgW="203040" imgH="228600" progId="Equation.DSMT4">
                  <p:embed/>
                  <p:pic>
                    <p:nvPicPr>
                      <p:cNvPr id="0" name=""/>
                      <p:cNvPicPr/>
                      <p:nvPr/>
                    </p:nvPicPr>
                    <p:blipFill>
                      <a:blip r:embed="rId7"/>
                      <a:stretch>
                        <a:fillRect/>
                      </a:stretch>
                    </p:blipFill>
                    <p:spPr>
                      <a:xfrm>
                        <a:off x="3840160" y="3105527"/>
                        <a:ext cx="456840" cy="51435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71314E36-AD9C-46A8-B25B-26C27F9B6AA0}"/>
              </a:ext>
            </a:extLst>
          </p:cNvPr>
          <p:cNvSpPr>
            <a:spLocks noGrp="1"/>
          </p:cNvSpPr>
          <p:nvPr>
            <p:ph type="body" sz="quarter" idx="16"/>
          </p:nvPr>
        </p:nvSpPr>
        <p:spPr>
          <a:xfrm>
            <a:off x="838198" y="3115052"/>
            <a:ext cx="10515600" cy="1895981"/>
          </a:xfrm>
        </p:spPr>
        <p:txBody>
          <a:bodyPr/>
          <a:lstStyle/>
          <a:p>
            <a:pPr marL="457200" indent="2971800"/>
            <a:r>
              <a:rPr lang="en-US" dirty="0"/>
              <a:t>If the driving distance for a driving assignment was 0 units (0 miles), the mean travel time would be 1.2739 units (1.2739 hours, or approximately 76 minutes).</a:t>
            </a:r>
          </a:p>
        </p:txBody>
      </p:sp>
    </p:spTree>
    <p:extLst>
      <p:ext uri="{BB962C8B-B14F-4D97-AF65-F5344CB8AC3E}">
        <p14:creationId xmlns:p14="http://schemas.microsoft.com/office/powerpoint/2010/main" val="353339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8 of 15)</a:t>
            </a:r>
          </a:p>
        </p:txBody>
      </p:sp>
      <p:sp>
        <p:nvSpPr>
          <p:cNvPr id="3" name="Content Placeholder 2"/>
          <p:cNvSpPr>
            <a:spLocks noGrp="1"/>
          </p:cNvSpPr>
          <p:nvPr>
            <p:ph idx="1"/>
          </p:nvPr>
        </p:nvSpPr>
        <p:spPr>
          <a:prstGeom prst="rect">
            <a:avLst/>
          </a:prstGeom>
          <a:ln>
            <a:noFill/>
          </a:ln>
        </p:spPr>
        <p:txBody>
          <a:bodyPr/>
          <a:lstStyle/>
          <a:p>
            <a:pPr marL="457200"/>
            <a:r>
              <a:rPr lang="en-US" b="1" dirty="0"/>
              <a:t>Experimental region</a:t>
            </a:r>
            <a:r>
              <a:rPr lang="en-US" dirty="0"/>
              <a:t>: The range of values of the independent variables in the data used to estimate the model.</a:t>
            </a:r>
          </a:p>
          <a:p>
            <a:pPr marL="914400" lvl="1"/>
            <a:r>
              <a:rPr lang="en-US" sz="2600" dirty="0"/>
              <a:t>The regression model is valid only over this region.</a:t>
            </a:r>
          </a:p>
          <a:p>
            <a:pPr marL="457200"/>
            <a:r>
              <a:rPr lang="en-US" b="1" dirty="0"/>
              <a:t>Extrapolation</a:t>
            </a:r>
            <a:r>
              <a:rPr lang="en-US" dirty="0"/>
              <a:t>:</a:t>
            </a:r>
            <a:r>
              <a:rPr lang="en-US" b="1" dirty="0"/>
              <a:t> </a:t>
            </a:r>
            <a:r>
              <a:rPr lang="en-US" dirty="0"/>
              <a:t>Prediction of the value of the dependent variable outside the experimental region.</a:t>
            </a:r>
          </a:p>
          <a:p>
            <a:pPr marL="914400" lvl="1"/>
            <a:r>
              <a:rPr lang="en-US" sz="2600" dirty="0"/>
              <a:t>It is risky.</a:t>
            </a:r>
          </a:p>
          <a:p>
            <a:pPr marL="342900" indent="-342900"/>
            <a:endParaRPr lang="en-US" dirty="0"/>
          </a:p>
          <a:p>
            <a:endParaRPr lang="en-US" dirty="0"/>
          </a:p>
          <a:p>
            <a:pPr>
              <a:lnSpc>
                <a:spcPct val="100000"/>
              </a:lnSpc>
              <a:buClr>
                <a:srgbClr val="009E47"/>
              </a:buClr>
            </a:pPr>
            <a:endParaRPr lang="en-US" dirty="0"/>
          </a:p>
          <a:p>
            <a:pPr>
              <a:buClr>
                <a:srgbClr val="009E47"/>
              </a:buClr>
            </a:pPr>
            <a:endParaRPr lang="en-US" dirty="0"/>
          </a:p>
        </p:txBody>
      </p:sp>
    </p:spTree>
    <p:extLst>
      <p:ext uri="{BB962C8B-B14F-4D97-AF65-F5344CB8AC3E}">
        <p14:creationId xmlns:p14="http://schemas.microsoft.com/office/powerpoint/2010/main" val="3173737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9 of 15)</a:t>
            </a:r>
          </a:p>
        </p:txBody>
      </p:sp>
      <p:sp>
        <p:nvSpPr>
          <p:cNvPr id="3" name="Content Placeholder 2"/>
          <p:cNvSpPr>
            <a:spLocks noGrp="1"/>
          </p:cNvSpPr>
          <p:nvPr>
            <p:ph type="body" sz="quarter" idx="12"/>
          </p:nvPr>
        </p:nvSpPr>
        <p:spPr>
          <a:prstGeom prst="rect">
            <a:avLst/>
          </a:prstGeom>
          <a:ln>
            <a:noFill/>
          </a:ln>
        </p:spPr>
        <p:txBody>
          <a:bodyPr/>
          <a:lstStyle/>
          <a:p>
            <a:pPr marL="457200">
              <a:spcBef>
                <a:spcPts val="0"/>
              </a:spcBef>
              <a:spcAft>
                <a:spcPts val="600"/>
              </a:spcAft>
            </a:pPr>
            <a:r>
              <a:rPr lang="en-US" sz="2600" dirty="0"/>
              <a:t>Butler Trucking Company example: Use the estimated model and the known values for miles traveled for a driving assignment (</a:t>
            </a:r>
            <a:r>
              <a:rPr lang="en-US" sz="2600" i="1" dirty="0"/>
              <a:t>x</a:t>
            </a:r>
            <a:r>
              <a:rPr lang="en-US" sz="2600" dirty="0"/>
              <a:t>) to estimate mean travel time in hours.</a:t>
            </a:r>
          </a:p>
        </p:txBody>
      </p:sp>
      <p:sp>
        <p:nvSpPr>
          <p:cNvPr id="6" name="Text Placeholder 5">
            <a:extLst>
              <a:ext uri="{FF2B5EF4-FFF2-40B4-BE49-F238E27FC236}">
                <a16:creationId xmlns:a16="http://schemas.microsoft.com/office/drawing/2014/main" id="{1EFC056A-FE3E-4F63-A75D-F92D789570C1}"/>
              </a:ext>
            </a:extLst>
          </p:cNvPr>
          <p:cNvSpPr>
            <a:spLocks noGrp="1"/>
          </p:cNvSpPr>
          <p:nvPr>
            <p:ph type="body" sz="quarter" idx="15"/>
          </p:nvPr>
        </p:nvSpPr>
        <p:spPr>
          <a:xfrm>
            <a:off x="838200" y="2628900"/>
            <a:ext cx="10515600" cy="1400948"/>
          </a:xfrm>
        </p:spPr>
        <p:txBody>
          <a:bodyPr/>
          <a:lstStyle/>
          <a:p>
            <a:pPr marL="914400" lvl="1">
              <a:spcBef>
                <a:spcPts val="0"/>
              </a:spcBef>
              <a:spcAft>
                <a:spcPts val="600"/>
              </a:spcAft>
            </a:pPr>
            <a:r>
              <a:rPr lang="en-US" dirty="0"/>
              <a:t>For example, the first driving assignment in Table 7.1 has a value for miles traveled of</a:t>
            </a:r>
          </a:p>
        </p:txBody>
      </p:sp>
      <p:graphicFrame>
        <p:nvGraphicFramePr>
          <p:cNvPr id="10" name="Object 9">
            <a:extLst>
              <a:ext uri="{FF2B5EF4-FFF2-40B4-BE49-F238E27FC236}">
                <a16:creationId xmlns:a16="http://schemas.microsoft.com/office/drawing/2014/main" id="{991FDD30-9BEB-4E07-B218-354A9225B048}"/>
              </a:ext>
            </a:extLst>
          </p:cNvPr>
          <p:cNvGraphicFramePr>
            <a:graphicFrameLocks noChangeAspect="1"/>
          </p:cNvGraphicFramePr>
          <p:nvPr>
            <p:extLst>
              <p:ext uri="{D42A27DB-BD31-4B8C-83A1-F6EECF244321}">
                <p14:modId xmlns:p14="http://schemas.microsoft.com/office/powerpoint/2010/main" val="1441934509"/>
              </p:ext>
            </p:extLst>
          </p:nvPr>
        </p:nvGraphicFramePr>
        <p:xfrm>
          <a:off x="3219450" y="2984824"/>
          <a:ext cx="1119204" cy="354492"/>
        </p:xfrm>
        <a:graphic>
          <a:graphicData uri="http://schemas.openxmlformats.org/presentationml/2006/ole">
            <mc:AlternateContent xmlns:mc="http://schemas.openxmlformats.org/markup-compatibility/2006">
              <mc:Choice xmlns:v="urn:schemas-microsoft-com:vml" Requires="v">
                <p:oleObj spid="_x0000_s50412" name="Equation" r:id="rId4" imgW="520560" imgH="164880" progId="Equation.DSMT4">
                  <p:embed/>
                </p:oleObj>
              </mc:Choice>
              <mc:Fallback>
                <p:oleObj name="Equation" r:id="rId4" imgW="520560" imgH="164880" progId="Equation.DSMT4">
                  <p:embed/>
                  <p:pic>
                    <p:nvPicPr>
                      <p:cNvPr id="0" name=""/>
                      <p:cNvPicPr/>
                      <p:nvPr/>
                    </p:nvPicPr>
                    <p:blipFill>
                      <a:blip r:embed="rId5"/>
                      <a:stretch>
                        <a:fillRect/>
                      </a:stretch>
                    </p:blipFill>
                    <p:spPr>
                      <a:xfrm>
                        <a:off x="3219450" y="2984824"/>
                        <a:ext cx="1119204" cy="354492"/>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04434AB2-EA39-46A3-BE18-B9E65C3818AC}"/>
              </a:ext>
            </a:extLst>
          </p:cNvPr>
          <p:cNvSpPr>
            <a:spLocks noGrp="1"/>
          </p:cNvSpPr>
          <p:nvPr>
            <p:ph type="body" sz="quarter" idx="16"/>
          </p:nvPr>
        </p:nvSpPr>
        <p:spPr>
          <a:xfrm>
            <a:off x="838200" y="3429001"/>
            <a:ext cx="10515600" cy="438578"/>
          </a:xfrm>
        </p:spPr>
        <p:txBody>
          <a:bodyPr/>
          <a:lstStyle/>
          <a:p>
            <a:pPr marL="914400" lvl="1">
              <a:spcBef>
                <a:spcPts val="0"/>
              </a:spcBef>
              <a:spcAft>
                <a:spcPts val="600"/>
              </a:spcAft>
            </a:pPr>
            <a:r>
              <a:rPr lang="en-US" dirty="0"/>
              <a:t>The mean travel time in hours for this driving assignment is estimated to be: </a:t>
            </a:r>
          </a:p>
        </p:txBody>
      </p:sp>
      <p:graphicFrame>
        <p:nvGraphicFramePr>
          <p:cNvPr id="11" name="Object 10">
            <a:extLst>
              <a:ext uri="{FF2B5EF4-FFF2-40B4-BE49-F238E27FC236}">
                <a16:creationId xmlns:a16="http://schemas.microsoft.com/office/drawing/2014/main" id="{4641F54F-6CF4-4F10-8B0E-2D0DA1905AB3}"/>
              </a:ext>
            </a:extLst>
          </p:cNvPr>
          <p:cNvGraphicFramePr>
            <a:graphicFrameLocks noChangeAspect="1"/>
          </p:cNvGraphicFramePr>
          <p:nvPr>
            <p:extLst>
              <p:ext uri="{D42A27DB-BD31-4B8C-83A1-F6EECF244321}">
                <p14:modId xmlns:p14="http://schemas.microsoft.com/office/powerpoint/2010/main" val="4125904190"/>
              </p:ext>
            </p:extLst>
          </p:nvPr>
        </p:nvGraphicFramePr>
        <p:xfrm>
          <a:off x="3751263" y="3841750"/>
          <a:ext cx="4722812" cy="544513"/>
        </p:xfrm>
        <a:graphic>
          <a:graphicData uri="http://schemas.openxmlformats.org/presentationml/2006/ole">
            <mc:AlternateContent xmlns:mc="http://schemas.openxmlformats.org/markup-compatibility/2006">
              <mc:Choice xmlns:v="urn:schemas-microsoft-com:vml" Requires="v">
                <p:oleObj spid="_x0000_s50413" name="Equation" r:id="rId6" imgW="2197080" imgH="253800" progId="Equation.DSMT4">
                  <p:embed/>
                </p:oleObj>
              </mc:Choice>
              <mc:Fallback>
                <p:oleObj name="Equation" r:id="rId6" imgW="2197080" imgH="253800" progId="Equation.DSMT4">
                  <p:embed/>
                  <p:pic>
                    <p:nvPicPr>
                      <p:cNvPr id="0" name=""/>
                      <p:cNvPicPr/>
                      <p:nvPr/>
                    </p:nvPicPr>
                    <p:blipFill>
                      <a:blip r:embed="rId7"/>
                      <a:stretch>
                        <a:fillRect/>
                      </a:stretch>
                    </p:blipFill>
                    <p:spPr>
                      <a:xfrm>
                        <a:off x="3751263" y="3841750"/>
                        <a:ext cx="4722812" cy="544513"/>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D4672FCB-4F77-4997-AD58-EE89ADA742D9}"/>
              </a:ext>
            </a:extLst>
          </p:cNvPr>
          <p:cNvSpPr>
            <a:spLocks noGrp="1"/>
          </p:cNvSpPr>
          <p:nvPr>
            <p:ph type="body" sz="quarter" idx="17"/>
          </p:nvPr>
        </p:nvSpPr>
        <p:spPr>
          <a:xfrm>
            <a:off x="838200" y="4441813"/>
            <a:ext cx="10515600" cy="545671"/>
          </a:xfrm>
        </p:spPr>
        <p:txBody>
          <a:bodyPr/>
          <a:lstStyle/>
          <a:p>
            <a:pPr marL="914400"/>
            <a:r>
              <a:rPr lang="en-US" sz="2400" dirty="0"/>
              <a:t>The resulting residual of the estimate is:</a:t>
            </a:r>
          </a:p>
        </p:txBody>
      </p:sp>
      <p:graphicFrame>
        <p:nvGraphicFramePr>
          <p:cNvPr id="12" name="Object 11">
            <a:extLst>
              <a:ext uri="{FF2B5EF4-FFF2-40B4-BE49-F238E27FC236}">
                <a16:creationId xmlns:a16="http://schemas.microsoft.com/office/drawing/2014/main" id="{80F8CC19-12E0-43E6-9C38-1572B271176B}"/>
              </a:ext>
            </a:extLst>
          </p:cNvPr>
          <p:cNvGraphicFramePr>
            <a:graphicFrameLocks noChangeAspect="1"/>
          </p:cNvGraphicFramePr>
          <p:nvPr>
            <p:extLst>
              <p:ext uri="{D42A27DB-BD31-4B8C-83A1-F6EECF244321}">
                <p14:modId xmlns:p14="http://schemas.microsoft.com/office/powerpoint/2010/main" val="1864605403"/>
              </p:ext>
            </p:extLst>
          </p:nvPr>
        </p:nvGraphicFramePr>
        <p:xfrm>
          <a:off x="3818625" y="4829949"/>
          <a:ext cx="4586724" cy="491490"/>
        </p:xfrm>
        <a:graphic>
          <a:graphicData uri="http://schemas.openxmlformats.org/presentationml/2006/ole">
            <mc:AlternateContent xmlns:mc="http://schemas.openxmlformats.org/markup-compatibility/2006">
              <mc:Choice xmlns:v="urn:schemas-microsoft-com:vml" Requires="v">
                <p:oleObj spid="_x0000_s50414" name="Equation" r:id="rId8" imgW="2133360" imgH="228600" progId="Equation.DSMT4">
                  <p:embed/>
                </p:oleObj>
              </mc:Choice>
              <mc:Fallback>
                <p:oleObj name="Equation" r:id="rId8" imgW="2133360" imgH="228600" progId="Equation.DSMT4">
                  <p:embed/>
                  <p:pic>
                    <p:nvPicPr>
                      <p:cNvPr id="0" name=""/>
                      <p:cNvPicPr/>
                      <p:nvPr/>
                    </p:nvPicPr>
                    <p:blipFill>
                      <a:blip r:embed="rId9"/>
                      <a:stretch>
                        <a:fillRect/>
                      </a:stretch>
                    </p:blipFill>
                    <p:spPr>
                      <a:xfrm>
                        <a:off x="3818625" y="4829949"/>
                        <a:ext cx="4586724" cy="491490"/>
                      </a:xfrm>
                      <a:prstGeom prst="rect">
                        <a:avLst/>
                      </a:prstGeom>
                    </p:spPr>
                  </p:pic>
                </p:oleObj>
              </mc:Fallback>
            </mc:AlternateContent>
          </a:graphicData>
        </a:graphic>
      </p:graphicFrame>
    </p:spTree>
    <p:extLst>
      <p:ext uri="{BB962C8B-B14F-4D97-AF65-F5344CB8AC3E}">
        <p14:creationId xmlns:p14="http://schemas.microsoft.com/office/powerpoint/2010/main" val="243592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Introduction </a:t>
            </a:r>
            <a:r>
              <a:rPr lang="en-US" sz="3600" dirty="0"/>
              <a:t>(Slide 1 of 2)</a:t>
            </a:r>
          </a:p>
        </p:txBody>
      </p:sp>
      <p:sp>
        <p:nvSpPr>
          <p:cNvPr id="3" name="Content Placeholder 2"/>
          <p:cNvSpPr>
            <a:spLocks noGrp="1"/>
          </p:cNvSpPr>
          <p:nvPr>
            <p:ph idx="1"/>
          </p:nvPr>
        </p:nvSpPr>
        <p:spPr>
          <a:prstGeom prst="rect">
            <a:avLst/>
          </a:prstGeom>
          <a:ln>
            <a:noFill/>
          </a:ln>
        </p:spPr>
        <p:txBody>
          <a:bodyPr>
            <a:normAutofit fontScale="92500" lnSpcReduction="20000"/>
          </a:bodyPr>
          <a:lstStyle/>
          <a:p>
            <a:pPr marL="457200" indent="-222250">
              <a:lnSpc>
                <a:spcPct val="100000"/>
              </a:lnSpc>
              <a:spcBef>
                <a:spcPts val="1800"/>
              </a:spcBef>
            </a:pPr>
            <a:r>
              <a:rPr lang="en-US" dirty="0"/>
              <a:t>Managerial decisions are often based on the relationship between two or more variables:</a:t>
            </a:r>
          </a:p>
          <a:p>
            <a:pPr marL="914400" lvl="1" indent="-222250">
              <a:lnSpc>
                <a:spcPct val="100000"/>
              </a:lnSpc>
            </a:pPr>
            <a:r>
              <a:rPr lang="en-US" sz="2600" dirty="0"/>
              <a:t>Example: After considering the relationship between advertising expenditures and sales, a marketing manager might attempt to predict sales for a given level of advertising expenditures.</a:t>
            </a:r>
          </a:p>
          <a:p>
            <a:pPr marL="457200" indent="-222250">
              <a:lnSpc>
                <a:spcPct val="100000"/>
              </a:lnSpc>
            </a:pPr>
            <a:r>
              <a:rPr lang="en-US" dirty="0"/>
              <a:t>Sometimes a manager will rely on intuition to judge how two variables are related.</a:t>
            </a:r>
          </a:p>
          <a:p>
            <a:pPr marL="457200" indent="-222250">
              <a:lnSpc>
                <a:spcPct val="100000"/>
              </a:lnSpc>
            </a:pPr>
            <a:r>
              <a:rPr lang="en-US" dirty="0"/>
              <a:t>If data can be obtained, a statistical procedure called </a:t>
            </a:r>
            <a:r>
              <a:rPr lang="en-US" b="1" dirty="0"/>
              <a:t>regression analysis</a:t>
            </a:r>
            <a:r>
              <a:rPr lang="en-US" i="1" dirty="0"/>
              <a:t> </a:t>
            </a:r>
            <a:r>
              <a:rPr lang="en-US" dirty="0"/>
              <a:t>can be used to develop an equation showing how the variables are related.</a:t>
            </a:r>
          </a:p>
          <a:p>
            <a:endParaRPr lang="en-US" dirty="0"/>
          </a:p>
          <a:p>
            <a:pPr>
              <a:buClr>
                <a:srgbClr val="009E47"/>
              </a:buClr>
            </a:pPr>
            <a:endParaRPr lang="en-US" dirty="0"/>
          </a:p>
          <a:p>
            <a:pPr>
              <a:lnSpc>
                <a:spcPct val="100000"/>
              </a:lnSpc>
              <a:buClr>
                <a:srgbClr val="009E47"/>
              </a:buClr>
            </a:pPr>
            <a:endParaRPr lang="en-US" dirty="0"/>
          </a:p>
        </p:txBody>
      </p:sp>
    </p:spTree>
    <p:extLst>
      <p:ext uri="{BB962C8B-B14F-4D97-AF65-F5344CB8AC3E}">
        <p14:creationId xmlns:p14="http://schemas.microsoft.com/office/powerpoint/2010/main" val="3358936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10 of 15)</a:t>
            </a:r>
            <a:endParaRPr lang="en-US" dirty="0"/>
          </a:p>
        </p:txBody>
      </p:sp>
      <p:sp>
        <p:nvSpPr>
          <p:cNvPr id="3" name="Text Placeholder 2">
            <a:extLst>
              <a:ext uri="{FF2B5EF4-FFF2-40B4-BE49-F238E27FC236}">
                <a16:creationId xmlns:a16="http://schemas.microsoft.com/office/drawing/2014/main" id="{693DCA3F-A362-4153-95AE-36E6E4701940}"/>
              </a:ext>
            </a:extLst>
          </p:cNvPr>
          <p:cNvSpPr>
            <a:spLocks noGrp="1"/>
          </p:cNvSpPr>
          <p:nvPr>
            <p:ph type="body" sz="quarter" idx="12"/>
          </p:nvPr>
        </p:nvSpPr>
        <p:spPr/>
        <p:txBody>
          <a:bodyPr/>
          <a:lstStyle/>
          <a:p>
            <a:pPr marL="0" indent="0">
              <a:buNone/>
            </a:pPr>
            <a:r>
              <a:rPr lang="en-US" dirty="0"/>
              <a:t>Table 7.2: Predicted Travel Time and Residuals for 10 Butler Trucking Company Driving Assignments</a:t>
            </a:r>
          </a:p>
        </p:txBody>
      </p:sp>
      <p:pic>
        <p:nvPicPr>
          <p:cNvPr id="9" name="Picture Placeholder 8" descr="This table lists the predicted travel time and residuals for 10 Butler Trucking Company driving assignments. Driving Assignments, or i, 1 through 10 are listed in the first column. In the second column, x = miles traveled, the miles listed are 100, 50, 100, 100, 50, 80, 75, 65, 90, and 90. In the third column, y = travel time in hours, the hours listed are 9.3, 4.8, 8.9, 6.5, 4.2, 6.2, 7.4, 6.0, 7.6, and 6.1. The total number of hours in this column is 67.0. In the fourth column, y cap sub i = b sub 0 + b sub 1 x sub i, the numbers listed are 8.0565, 4.6652, 8.0565, 8.0565, 4.6652, 6.7000, 6.3609, 5.6826, 7.3783, and 7.3783. The total of this column is 67.0000. In the fifth column, e sub i = y sub i minus y cap sub i, the numbers are 1.2435, 0.1348, 0.8435, negative 1.5565, negative 0.4652, negative 0.5000, 1.0391, 0.3174, 0.2217, and negative 1.2783. The total of this column is 0.0000. In the sixth column, e sub i squared, the numbers are 1.5463, 0.0182, 0.7115, 2.4227, 0.2164, 0.2500, 1.0797, 0.1007, 0.0492, and 1.6341. The total of this column is 8.0288.">
            <a:extLst>
              <a:ext uri="{FF2B5EF4-FFF2-40B4-BE49-F238E27FC236}">
                <a16:creationId xmlns:a16="http://schemas.microsoft.com/office/drawing/2014/main" id="{E9550865-F965-4F62-8460-6976F55E887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279" b="5204"/>
          <a:stretch/>
        </p:blipFill>
        <p:spPr>
          <a:xfrm>
            <a:off x="1468450" y="2321877"/>
            <a:ext cx="9255100" cy="3632768"/>
          </a:xfrm>
        </p:spPr>
      </p:pic>
    </p:spTree>
    <p:extLst>
      <p:ext uri="{BB962C8B-B14F-4D97-AF65-F5344CB8AC3E}">
        <p14:creationId xmlns:p14="http://schemas.microsoft.com/office/powerpoint/2010/main" val="574355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11 of 15)</a:t>
            </a:r>
            <a:endParaRPr lang="en-US" dirty="0"/>
          </a:p>
        </p:txBody>
      </p:sp>
      <p:sp>
        <p:nvSpPr>
          <p:cNvPr id="3" name="Text Placeholder 2">
            <a:extLst>
              <a:ext uri="{FF2B5EF4-FFF2-40B4-BE49-F238E27FC236}">
                <a16:creationId xmlns:a16="http://schemas.microsoft.com/office/drawing/2014/main" id="{8EA9BE28-D097-47F5-AAB1-189FEC76028B}"/>
              </a:ext>
            </a:extLst>
          </p:cNvPr>
          <p:cNvSpPr>
            <a:spLocks noGrp="1"/>
          </p:cNvSpPr>
          <p:nvPr>
            <p:ph type="body" sz="quarter" idx="12"/>
          </p:nvPr>
        </p:nvSpPr>
        <p:spPr>
          <a:xfrm>
            <a:off x="838200" y="1463040"/>
            <a:ext cx="4165600" cy="3210560"/>
          </a:xfrm>
        </p:spPr>
        <p:txBody>
          <a:bodyPr/>
          <a:lstStyle/>
          <a:p>
            <a:pPr marL="0" indent="0">
              <a:buNone/>
            </a:pPr>
            <a:r>
              <a:rPr lang="en-US" dirty="0"/>
              <a:t>Figure 7.4: Scatter Chart of Miles Traveled and Travel Time for Butler Trucking Company Driving Assignments with Regression Line Superimposed</a:t>
            </a:r>
          </a:p>
        </p:txBody>
      </p:sp>
      <p:pic>
        <p:nvPicPr>
          <p:cNvPr id="9" name="Picture Placeholder 8" descr="The scatter graph plots travel time in hours versus miles traveled. The graph shows a regression line y cap sub i = 1.2739 + 0.0678 x sub I which is the rising line and the distance between y sub 5 and y cap sub 5 is e sub 5. The distance between y sub 3 and y cap sub 3 is e sub 3.">
            <a:extLst>
              <a:ext uri="{FF2B5EF4-FFF2-40B4-BE49-F238E27FC236}">
                <a16:creationId xmlns:a16="http://schemas.microsoft.com/office/drawing/2014/main" id="{2E37CF1D-71EA-4077-8731-DE7CCE39B6B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782" t="18286" r="8252" b="6965"/>
          <a:stretch/>
        </p:blipFill>
        <p:spPr>
          <a:xfrm>
            <a:off x="5108451" y="1463040"/>
            <a:ext cx="6550149" cy="4277360"/>
          </a:xfrm>
        </p:spPr>
      </p:pic>
    </p:spTree>
    <p:extLst>
      <p:ext uri="{BB962C8B-B14F-4D97-AF65-F5344CB8AC3E}">
        <p14:creationId xmlns:p14="http://schemas.microsoft.com/office/powerpoint/2010/main" val="332365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12 of 15)</a:t>
            </a:r>
            <a:endParaRPr lang="en-US" dirty="0"/>
          </a:p>
        </p:txBody>
      </p:sp>
      <p:sp>
        <p:nvSpPr>
          <p:cNvPr id="3" name="Text Placeholder 2">
            <a:extLst>
              <a:ext uri="{FF2B5EF4-FFF2-40B4-BE49-F238E27FC236}">
                <a16:creationId xmlns:a16="http://schemas.microsoft.com/office/drawing/2014/main" id="{F4C84882-2F6A-4173-A5A0-A070FB6FA1A5}"/>
              </a:ext>
            </a:extLst>
          </p:cNvPr>
          <p:cNvSpPr>
            <a:spLocks noGrp="1"/>
          </p:cNvSpPr>
          <p:nvPr>
            <p:ph type="body" sz="quarter" idx="12"/>
          </p:nvPr>
        </p:nvSpPr>
        <p:spPr>
          <a:xfrm>
            <a:off x="838200" y="1463040"/>
            <a:ext cx="3771900" cy="2372360"/>
          </a:xfrm>
        </p:spPr>
        <p:txBody>
          <a:bodyPr/>
          <a:lstStyle/>
          <a:p>
            <a:pPr marL="0" indent="0">
              <a:buNone/>
            </a:pPr>
            <a:r>
              <a:rPr lang="en-US" dirty="0"/>
              <a:t>Figure 7.5: A Geometric Interpretation of the </a:t>
            </a:r>
            <a:br>
              <a:rPr lang="en-US" dirty="0"/>
            </a:br>
            <a:r>
              <a:rPr lang="en-US" dirty="0"/>
              <a:t>Least Squares Method</a:t>
            </a:r>
          </a:p>
        </p:txBody>
      </p:sp>
      <p:pic>
        <p:nvPicPr>
          <p:cNvPr id="9" name="Picture Placeholder 8" descr="The graph plots travel time in hours versus miles traveled. The graph shows a rising scatter chart which is approximated by the straight line, y cap sub I = 1.2739 + 0.0678 x sub i. The vertical and horizontal lines are drawn from each scatter points forming a square.">
            <a:extLst>
              <a:ext uri="{FF2B5EF4-FFF2-40B4-BE49-F238E27FC236}">
                <a16:creationId xmlns:a16="http://schemas.microsoft.com/office/drawing/2014/main" id="{171B3A5A-75F7-46B2-91A7-DA64DBA9BC6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8511" t="12225" r="6925" b="6012"/>
          <a:stretch/>
        </p:blipFill>
        <p:spPr>
          <a:xfrm>
            <a:off x="4616452" y="1463039"/>
            <a:ext cx="6737348" cy="4356915"/>
          </a:xfrm>
        </p:spPr>
      </p:pic>
    </p:spTree>
    <p:extLst>
      <p:ext uri="{BB962C8B-B14F-4D97-AF65-F5344CB8AC3E}">
        <p14:creationId xmlns:p14="http://schemas.microsoft.com/office/powerpoint/2010/main" val="215093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Method </a:t>
            </a:r>
            <a:r>
              <a:rPr lang="en-US" sz="3600" dirty="0"/>
              <a:t>(Slide 13 of 15)</a:t>
            </a:r>
          </a:p>
        </p:txBody>
      </p:sp>
      <p:sp>
        <p:nvSpPr>
          <p:cNvPr id="3" name="Content Placeholder 2"/>
          <p:cNvSpPr>
            <a:spLocks noGrp="1"/>
          </p:cNvSpPr>
          <p:nvPr>
            <p:ph idx="1"/>
          </p:nvPr>
        </p:nvSpPr>
        <p:spPr/>
        <p:txBody>
          <a:bodyPr/>
          <a:lstStyle/>
          <a:p>
            <a:pPr marL="0" indent="0">
              <a:buNone/>
            </a:pPr>
            <a:r>
              <a:rPr lang="en-US" dirty="0"/>
              <a:t>Using Excel’s Chart Tools to Compute the Estimated Regression Equation:</a:t>
            </a:r>
          </a:p>
          <a:p>
            <a:pPr marL="457200"/>
            <a:r>
              <a:rPr lang="en-US" sz="2600" dirty="0"/>
              <a:t>After constructing a scatter chart with Excel’s chart tools:</a:t>
            </a:r>
          </a:p>
          <a:p>
            <a:pPr marL="1092200" lvl="1" indent="-406400">
              <a:spcAft>
                <a:spcPts val="600"/>
              </a:spcAft>
              <a:buFont typeface="+mj-lt"/>
              <a:buAutoNum type="arabicPeriod"/>
            </a:pPr>
            <a:r>
              <a:rPr lang="en-US" sz="2600" dirty="0"/>
              <a:t>Right-click on any data point and select Add Trendline.</a:t>
            </a:r>
          </a:p>
          <a:p>
            <a:pPr marL="1092200" lvl="1" indent="-406400">
              <a:spcAft>
                <a:spcPts val="600"/>
              </a:spcAft>
              <a:buFont typeface="+mj-lt"/>
              <a:buAutoNum type="arabicPeriod"/>
            </a:pPr>
            <a:r>
              <a:rPr lang="en-US" sz="2600" dirty="0"/>
              <a:t>In the Format Trendline task pane, in the Trendline Options area:</a:t>
            </a:r>
          </a:p>
          <a:p>
            <a:pPr marL="1371600" lvl="2">
              <a:spcAft>
                <a:spcPts val="600"/>
              </a:spcAft>
            </a:pPr>
            <a:r>
              <a:rPr lang="en-US" sz="2400" dirty="0"/>
              <a:t>Select Linear.</a:t>
            </a:r>
          </a:p>
          <a:p>
            <a:pPr marL="1371600" lvl="2">
              <a:spcAft>
                <a:spcPts val="600"/>
              </a:spcAft>
            </a:pPr>
            <a:r>
              <a:rPr lang="en-US" sz="2400" dirty="0"/>
              <a:t>Select Display Equation on chart.</a:t>
            </a:r>
          </a:p>
          <a:p>
            <a:pPr marL="0" indent="0">
              <a:buNone/>
            </a:pPr>
            <a:r>
              <a:rPr lang="en-US" dirty="0"/>
              <a:t>	</a:t>
            </a:r>
          </a:p>
        </p:txBody>
      </p:sp>
    </p:spTree>
    <p:extLst>
      <p:ext uri="{BB962C8B-B14F-4D97-AF65-F5344CB8AC3E}">
        <p14:creationId xmlns:p14="http://schemas.microsoft.com/office/powerpoint/2010/main" val="288386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Least Squares Method </a:t>
            </a:r>
            <a:r>
              <a:rPr lang="en-US" sz="3600" dirty="0"/>
              <a:t>(Slide 14 of 15)</a:t>
            </a:r>
            <a:endParaRPr lang="en-US" dirty="0"/>
          </a:p>
        </p:txBody>
      </p:sp>
      <p:sp>
        <p:nvSpPr>
          <p:cNvPr id="3" name="Text Placeholder 2">
            <a:extLst>
              <a:ext uri="{FF2B5EF4-FFF2-40B4-BE49-F238E27FC236}">
                <a16:creationId xmlns:a16="http://schemas.microsoft.com/office/drawing/2014/main" id="{53257CB1-8D2E-4E0F-9B01-8A5889C4DA4E}"/>
              </a:ext>
            </a:extLst>
          </p:cNvPr>
          <p:cNvSpPr>
            <a:spLocks noGrp="1"/>
          </p:cNvSpPr>
          <p:nvPr>
            <p:ph type="body" sz="quarter" idx="12"/>
          </p:nvPr>
        </p:nvSpPr>
        <p:spPr>
          <a:xfrm>
            <a:off x="838200" y="1463040"/>
            <a:ext cx="2870200" cy="2943860"/>
          </a:xfrm>
        </p:spPr>
        <p:txBody>
          <a:bodyPr/>
          <a:lstStyle/>
          <a:p>
            <a:pPr marL="0" indent="0">
              <a:buNone/>
            </a:pPr>
            <a:r>
              <a:rPr lang="en-US" dirty="0"/>
              <a:t>Figure 7.6: Scatter Chart and Estimated Regression Line for Butler Trucking Company</a:t>
            </a:r>
          </a:p>
        </p:txBody>
      </p:sp>
      <p:pic>
        <p:nvPicPr>
          <p:cNvPr id="9" name="Picture Placeholder 8" descr="The table lists the assignment, miles, and time. The scatter graph plots travel time in hours versus miles traveled. The points in the graph can be approximated by a rising line, y = 0.0678 x + 1.2739.">
            <a:extLst>
              <a:ext uri="{FF2B5EF4-FFF2-40B4-BE49-F238E27FC236}">
                <a16:creationId xmlns:a16="http://schemas.microsoft.com/office/drawing/2014/main" id="{D1067207-B34F-48BE-B7DA-2FA1CB545E6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8709" b="5285"/>
          <a:stretch/>
        </p:blipFill>
        <p:spPr>
          <a:xfrm>
            <a:off x="4089399" y="1371600"/>
            <a:ext cx="7463790" cy="4495800"/>
          </a:xfrm>
        </p:spPr>
      </p:pic>
    </p:spTree>
    <p:extLst>
      <p:ext uri="{BB962C8B-B14F-4D97-AF65-F5344CB8AC3E}">
        <p14:creationId xmlns:p14="http://schemas.microsoft.com/office/powerpoint/2010/main" val="344650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Least Squares Method </a:t>
            </a:r>
            <a:r>
              <a:rPr lang="en-US" sz="3600" dirty="0"/>
              <a:t>(Slide 15 of 15)</a:t>
            </a:r>
          </a:p>
        </p:txBody>
      </p:sp>
      <p:sp>
        <p:nvSpPr>
          <p:cNvPr id="10" name="Text Placeholder 9">
            <a:extLst>
              <a:ext uri="{FF2B5EF4-FFF2-40B4-BE49-F238E27FC236}">
                <a16:creationId xmlns:a16="http://schemas.microsoft.com/office/drawing/2014/main" id="{0CBF6B09-2A99-4762-92A3-14AFA8D9E6EB}"/>
              </a:ext>
            </a:extLst>
          </p:cNvPr>
          <p:cNvSpPr>
            <a:spLocks noGrp="1"/>
          </p:cNvSpPr>
          <p:nvPr>
            <p:ph type="body" sz="quarter" idx="12"/>
          </p:nvPr>
        </p:nvSpPr>
        <p:spPr>
          <a:xfrm>
            <a:off x="2250788" y="1462659"/>
            <a:ext cx="2438400" cy="637598"/>
          </a:xfrm>
        </p:spPr>
        <p:txBody>
          <a:bodyPr/>
          <a:lstStyle/>
          <a:p>
            <a:pPr marL="0" indent="0" algn="ctr">
              <a:buNone/>
            </a:pPr>
            <a:r>
              <a:rPr lang="en-US" dirty="0"/>
              <a:t>Slope Equation</a:t>
            </a:r>
            <a:endParaRPr lang="en-US" i="1" dirty="0"/>
          </a:p>
          <a:p>
            <a:endParaRPr lang="en-US" dirty="0"/>
          </a:p>
        </p:txBody>
      </p:sp>
      <p:graphicFrame>
        <p:nvGraphicFramePr>
          <p:cNvPr id="12" name="Object 11">
            <a:extLst>
              <a:ext uri="{FF2B5EF4-FFF2-40B4-BE49-F238E27FC236}">
                <a16:creationId xmlns:a16="http://schemas.microsoft.com/office/drawing/2014/main" id="{6ECB03EF-D05E-4298-9D73-22CCE9C5F005}"/>
              </a:ext>
            </a:extLst>
          </p:cNvPr>
          <p:cNvGraphicFramePr>
            <a:graphicFrameLocks noChangeAspect="1"/>
          </p:cNvGraphicFramePr>
          <p:nvPr>
            <p:extLst>
              <p:ext uri="{D42A27DB-BD31-4B8C-83A1-F6EECF244321}">
                <p14:modId xmlns:p14="http://schemas.microsoft.com/office/powerpoint/2010/main" val="2332624099"/>
              </p:ext>
            </p:extLst>
          </p:nvPr>
        </p:nvGraphicFramePr>
        <p:xfrm>
          <a:off x="2214398" y="1858587"/>
          <a:ext cx="2511180" cy="1466640"/>
        </p:xfrm>
        <a:graphic>
          <a:graphicData uri="http://schemas.openxmlformats.org/presentationml/2006/ole">
            <mc:AlternateContent xmlns:mc="http://schemas.openxmlformats.org/markup-compatibility/2006">
              <mc:Choice xmlns:v="urn:schemas-microsoft-com:vml" Requires="v">
                <p:oleObj spid="_x0000_s41202" name="Equation" r:id="rId4" imgW="1434960" imgH="838080" progId="Equation.DSMT4">
                  <p:embed/>
                </p:oleObj>
              </mc:Choice>
              <mc:Fallback>
                <p:oleObj name="Equation" r:id="rId4" imgW="1434960" imgH="838080" progId="Equation.DSMT4">
                  <p:embed/>
                  <p:pic>
                    <p:nvPicPr>
                      <p:cNvPr id="0" name=""/>
                      <p:cNvPicPr/>
                      <p:nvPr/>
                    </p:nvPicPr>
                    <p:blipFill>
                      <a:blip r:embed="rId5"/>
                      <a:stretch>
                        <a:fillRect/>
                      </a:stretch>
                    </p:blipFill>
                    <p:spPr>
                      <a:xfrm>
                        <a:off x="2214398" y="1858587"/>
                        <a:ext cx="2511180" cy="146664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EE584C4D-483B-4556-A464-959C658A8BF7}"/>
              </a:ext>
            </a:extLst>
          </p:cNvPr>
          <p:cNvSpPr>
            <a:spLocks noGrp="1"/>
          </p:cNvSpPr>
          <p:nvPr>
            <p:ph type="body" sz="quarter" idx="14"/>
          </p:nvPr>
        </p:nvSpPr>
        <p:spPr>
          <a:xfrm>
            <a:off x="5896264" y="1462659"/>
            <a:ext cx="3213100" cy="637599"/>
          </a:xfrm>
        </p:spPr>
        <p:txBody>
          <a:bodyPr/>
          <a:lstStyle/>
          <a:p>
            <a:pPr marL="0" indent="0" algn="ctr">
              <a:buNone/>
            </a:pPr>
            <a:r>
              <a:rPr lang="en-US" i="1" dirty="0"/>
              <a:t>y</a:t>
            </a:r>
            <a:r>
              <a:rPr lang="en-US" dirty="0"/>
              <a:t>-Intercept Equation</a:t>
            </a:r>
          </a:p>
          <a:p>
            <a:endParaRPr lang="en-US" dirty="0"/>
          </a:p>
        </p:txBody>
      </p:sp>
      <p:graphicFrame>
        <p:nvGraphicFramePr>
          <p:cNvPr id="11" name="Object 10">
            <a:extLst>
              <a:ext uri="{FF2B5EF4-FFF2-40B4-BE49-F238E27FC236}">
                <a16:creationId xmlns:a16="http://schemas.microsoft.com/office/drawing/2014/main" id="{7AFD6688-F5F6-4576-A6E9-A6B782814F39}"/>
              </a:ext>
            </a:extLst>
          </p:cNvPr>
          <p:cNvGraphicFramePr>
            <a:graphicFrameLocks noChangeAspect="1"/>
          </p:cNvGraphicFramePr>
          <p:nvPr>
            <p:extLst>
              <p:ext uri="{D42A27DB-BD31-4B8C-83A1-F6EECF244321}">
                <p14:modId xmlns:p14="http://schemas.microsoft.com/office/powerpoint/2010/main" val="1823382880"/>
              </p:ext>
            </p:extLst>
          </p:nvPr>
        </p:nvGraphicFramePr>
        <p:xfrm>
          <a:off x="6641280" y="2134707"/>
          <a:ext cx="1498320" cy="457200"/>
        </p:xfrm>
        <a:graphic>
          <a:graphicData uri="http://schemas.openxmlformats.org/presentationml/2006/ole">
            <mc:AlternateContent xmlns:mc="http://schemas.openxmlformats.org/markup-compatibility/2006">
              <mc:Choice xmlns:v="urn:schemas-microsoft-com:vml" Requires="v">
                <p:oleObj spid="_x0000_s41203" name="Equation" r:id="rId6" imgW="749160" imgH="228600" progId="Equation.DSMT4">
                  <p:embed/>
                </p:oleObj>
              </mc:Choice>
              <mc:Fallback>
                <p:oleObj name="Equation" r:id="rId6" imgW="749160" imgH="228600" progId="Equation.DSMT4">
                  <p:embed/>
                  <p:pic>
                    <p:nvPicPr>
                      <p:cNvPr id="0" name=""/>
                      <p:cNvPicPr/>
                      <p:nvPr/>
                    </p:nvPicPr>
                    <p:blipFill>
                      <a:blip r:embed="rId7"/>
                      <a:stretch>
                        <a:fillRect/>
                      </a:stretch>
                    </p:blipFill>
                    <p:spPr>
                      <a:xfrm>
                        <a:off x="6641280" y="2134707"/>
                        <a:ext cx="1498320" cy="4572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5278A0A8-298E-4B48-AD4C-7C54185EACD9}"/>
              </a:ext>
            </a:extLst>
          </p:cNvPr>
          <p:cNvGraphicFramePr>
            <a:graphicFrameLocks noChangeAspect="1"/>
          </p:cNvGraphicFramePr>
          <p:nvPr>
            <p:extLst>
              <p:ext uri="{D42A27DB-BD31-4B8C-83A1-F6EECF244321}">
                <p14:modId xmlns:p14="http://schemas.microsoft.com/office/powerpoint/2010/main" val="1099700650"/>
              </p:ext>
            </p:extLst>
          </p:nvPr>
        </p:nvGraphicFramePr>
        <p:xfrm>
          <a:off x="1348964" y="3532774"/>
          <a:ext cx="7822800" cy="2209680"/>
        </p:xfrm>
        <a:graphic>
          <a:graphicData uri="http://schemas.openxmlformats.org/presentationml/2006/ole">
            <mc:AlternateContent xmlns:mc="http://schemas.openxmlformats.org/markup-compatibility/2006">
              <mc:Choice xmlns:v="urn:schemas-microsoft-com:vml" Requires="v">
                <p:oleObj spid="_x0000_s41204" name="Equation" r:id="rId8" imgW="3911400" imgH="1104840" progId="Equation.DSMT4">
                  <p:embed/>
                </p:oleObj>
              </mc:Choice>
              <mc:Fallback>
                <p:oleObj name="Equation" r:id="rId8" imgW="3911400" imgH="1104840" progId="Equation.DSMT4">
                  <p:embed/>
                  <p:pic>
                    <p:nvPicPr>
                      <p:cNvPr id="0" name=""/>
                      <p:cNvPicPr/>
                      <p:nvPr/>
                    </p:nvPicPr>
                    <p:blipFill>
                      <a:blip r:embed="rId9"/>
                      <a:stretch>
                        <a:fillRect/>
                      </a:stretch>
                    </p:blipFill>
                    <p:spPr>
                      <a:xfrm>
                        <a:off x="1348964" y="3532774"/>
                        <a:ext cx="7822800" cy="2209680"/>
                      </a:xfrm>
                      <a:prstGeom prst="rect">
                        <a:avLst/>
                      </a:prstGeom>
                    </p:spPr>
                  </p:pic>
                </p:oleObj>
              </mc:Fallback>
            </mc:AlternateContent>
          </a:graphicData>
        </a:graphic>
      </p:graphicFrame>
    </p:spTree>
    <p:extLst>
      <p:ext uri="{BB962C8B-B14F-4D97-AF65-F5344CB8AC3E}">
        <p14:creationId xmlns:p14="http://schemas.microsoft.com/office/powerpoint/2010/main" val="702405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the Fit of the Simple Linear Regression Model</a:t>
            </a:r>
          </a:p>
        </p:txBody>
      </p:sp>
      <p:sp>
        <p:nvSpPr>
          <p:cNvPr id="3" name="Text Placeholder 2"/>
          <p:cNvSpPr>
            <a:spLocks noGrp="1"/>
          </p:cNvSpPr>
          <p:nvPr>
            <p:ph type="body" idx="1"/>
          </p:nvPr>
        </p:nvSpPr>
        <p:spPr/>
        <p:txBody>
          <a:bodyPr/>
          <a:lstStyle/>
          <a:p>
            <a:r>
              <a:rPr lang="en-US" dirty="0"/>
              <a:t>The Sums of Squares</a:t>
            </a:r>
          </a:p>
          <a:p>
            <a:r>
              <a:rPr lang="en-US" dirty="0"/>
              <a:t>The Coefficient of Determination</a:t>
            </a:r>
          </a:p>
          <a:p>
            <a:r>
              <a:rPr lang="en-US" dirty="0"/>
              <a:t>Using Excel’s Chart Tools to Compute the Coefficient of Determination</a:t>
            </a:r>
          </a:p>
        </p:txBody>
      </p:sp>
    </p:spTree>
    <p:extLst>
      <p:ext uri="{BB962C8B-B14F-4D97-AF65-F5344CB8AC3E}">
        <p14:creationId xmlns:p14="http://schemas.microsoft.com/office/powerpoint/2010/main" val="3278364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515600" cy="1259116"/>
          </a:xfrm>
          <a:ln>
            <a:noFill/>
          </a:ln>
        </p:spPr>
        <p:txBody>
          <a:bodyPr anchor="t" anchorCtr="0">
            <a:noAutofit/>
          </a:bodyPr>
          <a:lstStyle/>
          <a:p>
            <a:r>
              <a:rPr lang="en-US" dirty="0"/>
              <a:t>Assessing the Fit of the Simple Linear Regression Model </a:t>
            </a:r>
            <a:r>
              <a:rPr lang="en-US" sz="3600" dirty="0"/>
              <a:t>(Slide 1 of 10)</a:t>
            </a:r>
          </a:p>
        </p:txBody>
      </p:sp>
      <p:sp>
        <p:nvSpPr>
          <p:cNvPr id="3" name="Content Placeholder 2"/>
          <p:cNvSpPr>
            <a:spLocks noGrp="1"/>
          </p:cNvSpPr>
          <p:nvPr>
            <p:ph type="body" sz="quarter" idx="12"/>
          </p:nvPr>
        </p:nvSpPr>
        <p:spPr>
          <a:xfrm>
            <a:off x="838198" y="2011680"/>
            <a:ext cx="11109961" cy="1698682"/>
          </a:xfrm>
          <a:prstGeom prst="rect">
            <a:avLst/>
          </a:prstGeom>
          <a:ln>
            <a:noFill/>
          </a:ln>
        </p:spPr>
        <p:txBody>
          <a:bodyPr/>
          <a:lstStyle/>
          <a:p>
            <a:pPr marL="0" indent="0">
              <a:buNone/>
            </a:pPr>
            <a:r>
              <a:rPr lang="en-US" sz="2600" dirty="0"/>
              <a:t>The Sums of Squares:</a:t>
            </a:r>
          </a:p>
          <a:p>
            <a:pPr marL="457200"/>
            <a:r>
              <a:rPr lang="en-US" sz="2400" dirty="0"/>
              <a:t>Sum of squares due to error: The value of SSE is a measure of the error in using the estimated regression equation to predict the values of the dependent variable in the sample.</a:t>
            </a:r>
          </a:p>
        </p:txBody>
      </p:sp>
      <p:pic>
        <p:nvPicPr>
          <p:cNvPr id="9" name="Picture Placeholder 8" descr="Sum of squares due to error is S S E = summation of y sub I minus y cap sub I, squared from I = 1 to n.">
            <a:extLst>
              <a:ext uri="{FF2B5EF4-FFF2-40B4-BE49-F238E27FC236}">
                <a16:creationId xmlns:a16="http://schemas.microsoft.com/office/drawing/2014/main" id="{AECFE0E8-51FE-42B7-871E-DDACB1BB34B3}"/>
              </a:ext>
            </a:extLst>
          </p:cNvPr>
          <p:cNvPicPr>
            <a:picLocks noGrp="1" noChangeAspect="1"/>
          </p:cNvPicPr>
          <p:nvPr>
            <p:ph type="pic" sz="quarter" idx="13"/>
          </p:nvPr>
        </p:nvPicPr>
        <p:blipFill rotWithShape="1">
          <a:blip r:embed="rId3"/>
          <a:srcRect l="-347" r="-474"/>
          <a:stretch/>
        </p:blipFill>
        <p:spPr>
          <a:xfrm>
            <a:off x="1698452" y="3657512"/>
            <a:ext cx="8795091" cy="1263015"/>
          </a:xfrm>
          <a:prstGeom prst="rect">
            <a:avLst/>
          </a:prstGeom>
        </p:spPr>
      </p:pic>
      <p:sp>
        <p:nvSpPr>
          <p:cNvPr id="8" name="Text Placeholder 7">
            <a:extLst>
              <a:ext uri="{FF2B5EF4-FFF2-40B4-BE49-F238E27FC236}">
                <a16:creationId xmlns:a16="http://schemas.microsoft.com/office/drawing/2014/main" id="{6FC8A865-F2C1-4F2A-8704-F0DA5223B4AC}"/>
              </a:ext>
            </a:extLst>
          </p:cNvPr>
          <p:cNvSpPr>
            <a:spLocks noGrp="1"/>
          </p:cNvSpPr>
          <p:nvPr>
            <p:ph type="body" sz="quarter" idx="14"/>
          </p:nvPr>
        </p:nvSpPr>
        <p:spPr>
          <a:xfrm>
            <a:off x="838198" y="4898158"/>
            <a:ext cx="10515600" cy="656012"/>
          </a:xfrm>
        </p:spPr>
        <p:txBody>
          <a:bodyPr/>
          <a:lstStyle/>
          <a:p>
            <a:pPr marL="457200" indent="0">
              <a:buNone/>
            </a:pPr>
            <a:r>
              <a:rPr lang="en-US" sz="2400" dirty="0"/>
              <a:t>From Table 7.2, </a:t>
            </a:r>
          </a:p>
        </p:txBody>
      </p:sp>
      <p:graphicFrame>
        <p:nvGraphicFramePr>
          <p:cNvPr id="10" name="Object 9">
            <a:extLst>
              <a:ext uri="{FF2B5EF4-FFF2-40B4-BE49-F238E27FC236}">
                <a16:creationId xmlns:a16="http://schemas.microsoft.com/office/drawing/2014/main" id="{01E38AE2-DFEF-46E3-92F1-54C1722E7F9E}"/>
              </a:ext>
            </a:extLst>
          </p:cNvPr>
          <p:cNvGraphicFramePr>
            <a:graphicFrameLocks noChangeAspect="1"/>
          </p:cNvGraphicFramePr>
          <p:nvPr>
            <p:extLst>
              <p:ext uri="{D42A27DB-BD31-4B8C-83A1-F6EECF244321}">
                <p14:modId xmlns:p14="http://schemas.microsoft.com/office/powerpoint/2010/main" val="2892117652"/>
              </p:ext>
            </p:extLst>
          </p:nvPr>
        </p:nvGraphicFramePr>
        <p:xfrm>
          <a:off x="4898733" y="4898158"/>
          <a:ext cx="2988889" cy="996019"/>
        </p:xfrm>
        <a:graphic>
          <a:graphicData uri="http://schemas.openxmlformats.org/presentationml/2006/ole">
            <mc:AlternateContent xmlns:mc="http://schemas.openxmlformats.org/markup-compatibility/2006">
              <mc:Choice xmlns:v="urn:schemas-microsoft-com:vml" Requires="v">
                <p:oleObj spid="_x0000_s42068" name="Equation" r:id="rId4" imgW="1295280" imgH="431640" progId="Equation.DSMT4">
                  <p:embed/>
                </p:oleObj>
              </mc:Choice>
              <mc:Fallback>
                <p:oleObj name="Equation" r:id="rId4" imgW="1295280" imgH="431640" progId="Equation.DSMT4">
                  <p:embed/>
                  <p:pic>
                    <p:nvPicPr>
                      <p:cNvPr id="0" name=""/>
                      <p:cNvPicPr/>
                      <p:nvPr/>
                    </p:nvPicPr>
                    <p:blipFill>
                      <a:blip r:embed="rId5"/>
                      <a:stretch>
                        <a:fillRect/>
                      </a:stretch>
                    </p:blipFill>
                    <p:spPr>
                      <a:xfrm>
                        <a:off x="4898733" y="4898158"/>
                        <a:ext cx="2988889" cy="996019"/>
                      </a:xfrm>
                      <a:prstGeom prst="rect">
                        <a:avLst/>
                      </a:prstGeom>
                    </p:spPr>
                  </p:pic>
                </p:oleObj>
              </mc:Fallback>
            </mc:AlternateContent>
          </a:graphicData>
        </a:graphic>
      </p:graphicFrame>
    </p:spTree>
    <p:extLst>
      <p:ext uri="{BB962C8B-B14F-4D97-AF65-F5344CB8AC3E}">
        <p14:creationId xmlns:p14="http://schemas.microsoft.com/office/powerpoint/2010/main" val="2637405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820400" cy="1188720"/>
          </a:xfrm>
          <a:ln>
            <a:noFill/>
          </a:ln>
        </p:spPr>
        <p:txBody>
          <a:bodyPr anchor="t" anchorCtr="0">
            <a:noAutofit/>
          </a:bodyPr>
          <a:lstStyle/>
          <a:p>
            <a:r>
              <a:rPr lang="en-US" dirty="0"/>
              <a:t>Assessing the Fit of the Simple Linear Regression Model </a:t>
            </a:r>
            <a:r>
              <a:rPr lang="en-US" sz="3600" dirty="0"/>
              <a:t>(Slide 2 of 10)</a:t>
            </a:r>
            <a:endParaRPr lang="en-US" dirty="0"/>
          </a:p>
        </p:txBody>
      </p:sp>
      <p:sp>
        <p:nvSpPr>
          <p:cNvPr id="3" name="Text Placeholder 2">
            <a:extLst>
              <a:ext uri="{FF2B5EF4-FFF2-40B4-BE49-F238E27FC236}">
                <a16:creationId xmlns:a16="http://schemas.microsoft.com/office/drawing/2014/main" id="{F79A4488-2289-4027-A75D-C4D919AA1294}"/>
              </a:ext>
            </a:extLst>
          </p:cNvPr>
          <p:cNvSpPr>
            <a:spLocks noGrp="1"/>
          </p:cNvSpPr>
          <p:nvPr>
            <p:ph type="body" sz="quarter" idx="12"/>
          </p:nvPr>
        </p:nvSpPr>
        <p:spPr>
          <a:xfrm>
            <a:off x="838200" y="2011680"/>
            <a:ext cx="3078480" cy="876300"/>
          </a:xfrm>
        </p:spPr>
        <p:txBody>
          <a:bodyPr/>
          <a:lstStyle/>
          <a:p>
            <a:pPr marL="0" indent="0">
              <a:buNone/>
            </a:pPr>
            <a:r>
              <a:rPr lang="en-US" dirty="0"/>
              <a:t>Figure 7.7: The Sample Mean</a:t>
            </a:r>
          </a:p>
        </p:txBody>
      </p:sp>
      <p:graphicFrame>
        <p:nvGraphicFramePr>
          <p:cNvPr id="11" name="Object 10">
            <a:extLst>
              <a:ext uri="{FF2B5EF4-FFF2-40B4-BE49-F238E27FC236}">
                <a16:creationId xmlns:a16="http://schemas.microsoft.com/office/drawing/2014/main" id="{EC2D866F-3269-49CC-88FF-9C04134FC771}"/>
              </a:ext>
            </a:extLst>
          </p:cNvPr>
          <p:cNvGraphicFramePr>
            <a:graphicFrameLocks noChangeAspect="1"/>
          </p:cNvGraphicFramePr>
          <p:nvPr>
            <p:extLst>
              <p:ext uri="{D42A27DB-BD31-4B8C-83A1-F6EECF244321}">
                <p14:modId xmlns:p14="http://schemas.microsoft.com/office/powerpoint/2010/main" val="177908248"/>
              </p:ext>
            </p:extLst>
          </p:nvPr>
        </p:nvGraphicFramePr>
        <p:xfrm>
          <a:off x="2934970" y="2459490"/>
          <a:ext cx="314280" cy="428490"/>
        </p:xfrm>
        <a:graphic>
          <a:graphicData uri="http://schemas.openxmlformats.org/presentationml/2006/ole">
            <mc:AlternateContent xmlns:mc="http://schemas.openxmlformats.org/markup-compatibility/2006">
              <mc:Choice xmlns:v="urn:schemas-microsoft-com:vml" Requires="v">
                <p:oleObj spid="_x0000_s51278" name="Equation" r:id="rId4" imgW="139680" imgH="190440" progId="Equation.DSMT4">
                  <p:embed/>
                </p:oleObj>
              </mc:Choice>
              <mc:Fallback>
                <p:oleObj name="Equation" r:id="rId4" imgW="139680" imgH="190440" progId="Equation.DSMT4">
                  <p:embed/>
                  <p:pic>
                    <p:nvPicPr>
                      <p:cNvPr id="0" name=""/>
                      <p:cNvPicPr/>
                      <p:nvPr/>
                    </p:nvPicPr>
                    <p:blipFill>
                      <a:blip r:embed="rId5"/>
                      <a:stretch>
                        <a:fillRect/>
                      </a:stretch>
                    </p:blipFill>
                    <p:spPr>
                      <a:xfrm>
                        <a:off x="2934970" y="2459490"/>
                        <a:ext cx="314280" cy="42849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7C897AA2-D55C-4CAC-9300-0E8545A3C3F3}"/>
              </a:ext>
            </a:extLst>
          </p:cNvPr>
          <p:cNvSpPr>
            <a:spLocks noGrp="1"/>
          </p:cNvSpPr>
          <p:nvPr>
            <p:ph type="body" sz="quarter" idx="14"/>
          </p:nvPr>
        </p:nvSpPr>
        <p:spPr>
          <a:xfrm>
            <a:off x="838200" y="2758441"/>
            <a:ext cx="2941320" cy="1706880"/>
          </a:xfrm>
        </p:spPr>
        <p:txBody>
          <a:bodyPr/>
          <a:lstStyle/>
          <a:p>
            <a:pPr marL="0" indent="0">
              <a:buNone/>
            </a:pPr>
            <a:r>
              <a:rPr lang="en-US" dirty="0"/>
              <a:t>as a Predictor of Travel Time for Butler Trucking Company</a:t>
            </a:r>
          </a:p>
        </p:txBody>
      </p:sp>
      <p:pic>
        <p:nvPicPr>
          <p:cNvPr id="10" name="Picture Placeholder 9" descr="The rising scatter graph plots travel time in hours versus miles traveled. The distance between y sub 5 and y bar is y sub 5 minus y bar and the distance between y bar and y sub 3 is y sub 3 minus y bar. ">
            <a:extLst>
              <a:ext uri="{FF2B5EF4-FFF2-40B4-BE49-F238E27FC236}">
                <a16:creationId xmlns:a16="http://schemas.microsoft.com/office/drawing/2014/main" id="{73D3116B-B067-45B8-872F-CEB7C4A86B39}"/>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5942" t="16105" r="7536" b="7248"/>
          <a:stretch/>
        </p:blipFill>
        <p:spPr>
          <a:xfrm>
            <a:off x="4739640" y="2011680"/>
            <a:ext cx="6214110" cy="3840861"/>
          </a:xfrm>
        </p:spPr>
      </p:pic>
    </p:spTree>
    <p:extLst>
      <p:ext uri="{BB962C8B-B14F-4D97-AF65-F5344CB8AC3E}">
        <p14:creationId xmlns:p14="http://schemas.microsoft.com/office/powerpoint/2010/main" val="1190181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79"/>
            <a:ext cx="10515600" cy="1192213"/>
          </a:xfrm>
          <a:ln>
            <a:noFill/>
          </a:ln>
        </p:spPr>
        <p:txBody>
          <a:bodyPr anchor="t" anchorCtr="0">
            <a:noAutofit/>
          </a:bodyPr>
          <a:lstStyle/>
          <a:p>
            <a:r>
              <a:rPr lang="en-US" dirty="0"/>
              <a:t>Assessing the Fit of the Simple Linear Regression Model </a:t>
            </a:r>
            <a:r>
              <a:rPr lang="en-US" sz="3600" dirty="0"/>
              <a:t>(Slide 3 of 10) </a:t>
            </a:r>
          </a:p>
        </p:txBody>
      </p:sp>
      <p:sp>
        <p:nvSpPr>
          <p:cNvPr id="3" name="Content Placeholder 2"/>
          <p:cNvSpPr>
            <a:spLocks noGrp="1"/>
          </p:cNvSpPr>
          <p:nvPr>
            <p:ph type="body" sz="quarter" idx="12"/>
          </p:nvPr>
        </p:nvSpPr>
        <p:spPr>
          <a:xfrm>
            <a:off x="838200" y="2011680"/>
            <a:ext cx="10515600" cy="821979"/>
          </a:xfrm>
          <a:prstGeom prst="rect">
            <a:avLst/>
          </a:prstGeom>
          <a:ln>
            <a:noFill/>
          </a:ln>
        </p:spPr>
        <p:txBody>
          <a:bodyPr/>
          <a:lstStyle/>
          <a:p>
            <a:pPr marL="457200"/>
            <a:r>
              <a:rPr lang="en-US" dirty="0"/>
              <a:t>Table 7.3 shows the sum of squared deviations obtained by using the sample mean</a:t>
            </a:r>
          </a:p>
        </p:txBody>
      </p:sp>
      <p:graphicFrame>
        <p:nvGraphicFramePr>
          <p:cNvPr id="15" name="Object 14">
            <a:extLst>
              <a:ext uri="{FF2B5EF4-FFF2-40B4-BE49-F238E27FC236}">
                <a16:creationId xmlns:a16="http://schemas.microsoft.com/office/drawing/2014/main" id="{F73B8D83-9F5B-427C-9B0C-5E2CB69A51AF}"/>
              </a:ext>
            </a:extLst>
          </p:cNvPr>
          <p:cNvGraphicFramePr>
            <a:graphicFrameLocks noChangeAspect="1"/>
          </p:cNvGraphicFramePr>
          <p:nvPr>
            <p:extLst>
              <p:ext uri="{D42A27DB-BD31-4B8C-83A1-F6EECF244321}">
                <p14:modId xmlns:p14="http://schemas.microsoft.com/office/powerpoint/2010/main" val="3960092665"/>
              </p:ext>
            </p:extLst>
          </p:nvPr>
        </p:nvGraphicFramePr>
        <p:xfrm>
          <a:off x="3917950" y="2444218"/>
          <a:ext cx="1098550" cy="445313"/>
        </p:xfrm>
        <a:graphic>
          <a:graphicData uri="http://schemas.openxmlformats.org/presentationml/2006/ole">
            <mc:AlternateContent xmlns:mc="http://schemas.openxmlformats.org/markup-compatibility/2006">
              <mc:Choice xmlns:v="urn:schemas-microsoft-com:vml" Requires="v">
                <p:oleObj spid="_x0000_s52608" name="Equation" r:id="rId4" imgW="469800" imgH="190440" progId="Equation.DSMT4">
                  <p:embed/>
                </p:oleObj>
              </mc:Choice>
              <mc:Fallback>
                <p:oleObj name="Equation" r:id="rId4" imgW="469800" imgH="190440" progId="Equation.DSMT4">
                  <p:embed/>
                  <p:pic>
                    <p:nvPicPr>
                      <p:cNvPr id="0" name=""/>
                      <p:cNvPicPr/>
                      <p:nvPr/>
                    </p:nvPicPr>
                    <p:blipFill>
                      <a:blip r:embed="rId5"/>
                      <a:stretch>
                        <a:fillRect/>
                      </a:stretch>
                    </p:blipFill>
                    <p:spPr>
                      <a:xfrm>
                        <a:off x="3917950" y="2444218"/>
                        <a:ext cx="1098550" cy="445313"/>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378CD534-2D90-4622-831E-233051261F2A}"/>
              </a:ext>
            </a:extLst>
          </p:cNvPr>
          <p:cNvSpPr>
            <a:spLocks noGrp="1"/>
          </p:cNvSpPr>
          <p:nvPr>
            <p:ph type="body" sz="quarter" idx="15"/>
          </p:nvPr>
        </p:nvSpPr>
        <p:spPr>
          <a:xfrm>
            <a:off x="798863" y="2390107"/>
            <a:ext cx="10515600" cy="1327005"/>
          </a:xfrm>
        </p:spPr>
        <p:txBody>
          <a:bodyPr/>
          <a:lstStyle/>
          <a:p>
            <a:pPr marL="457200" indent="3721100">
              <a:buNone/>
            </a:pPr>
            <a:r>
              <a:rPr lang="en-US" dirty="0"/>
              <a:t>to predict the value of travel time in hours for each driving assignment in the sample.</a:t>
            </a:r>
          </a:p>
          <a:p>
            <a:pPr marL="457200"/>
            <a:r>
              <a:rPr lang="en-US" dirty="0"/>
              <a:t>Butler Trucking Example: For the </a:t>
            </a:r>
          </a:p>
        </p:txBody>
      </p:sp>
      <p:graphicFrame>
        <p:nvGraphicFramePr>
          <p:cNvPr id="16" name="Object 15">
            <a:extLst>
              <a:ext uri="{FF2B5EF4-FFF2-40B4-BE49-F238E27FC236}">
                <a16:creationId xmlns:a16="http://schemas.microsoft.com/office/drawing/2014/main" id="{7299717A-B7C1-4F20-BD5A-EB20D460D691}"/>
              </a:ext>
            </a:extLst>
          </p:cNvPr>
          <p:cNvGraphicFramePr>
            <a:graphicFrameLocks noChangeAspect="1"/>
          </p:cNvGraphicFramePr>
          <p:nvPr>
            <p:extLst>
              <p:ext uri="{D42A27DB-BD31-4B8C-83A1-F6EECF244321}">
                <p14:modId xmlns:p14="http://schemas.microsoft.com/office/powerpoint/2010/main" val="2719640546"/>
              </p:ext>
            </p:extLst>
          </p:nvPr>
        </p:nvGraphicFramePr>
        <p:xfrm>
          <a:off x="6035040" y="3288854"/>
          <a:ext cx="489934" cy="428258"/>
        </p:xfrm>
        <a:graphic>
          <a:graphicData uri="http://schemas.openxmlformats.org/presentationml/2006/ole">
            <mc:AlternateContent xmlns:mc="http://schemas.openxmlformats.org/markup-compatibility/2006">
              <mc:Choice xmlns:v="urn:schemas-microsoft-com:vml" Requires="v">
                <p:oleObj spid="_x0000_s52609" name="Equation" r:id="rId6" imgW="203040" imgH="177480" progId="Equation.DSMT4">
                  <p:embed/>
                </p:oleObj>
              </mc:Choice>
              <mc:Fallback>
                <p:oleObj name="Equation" r:id="rId6" imgW="203040" imgH="177480" progId="Equation.DSMT4">
                  <p:embed/>
                  <p:pic>
                    <p:nvPicPr>
                      <p:cNvPr id="0" name=""/>
                      <p:cNvPicPr/>
                      <p:nvPr/>
                    </p:nvPicPr>
                    <p:blipFill>
                      <a:blip r:embed="rId7"/>
                      <a:stretch>
                        <a:fillRect/>
                      </a:stretch>
                    </p:blipFill>
                    <p:spPr>
                      <a:xfrm>
                        <a:off x="6035040" y="3288854"/>
                        <a:ext cx="489934" cy="42825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3F552FC4-A1D1-42E3-B18F-CDC2723A2359}"/>
              </a:ext>
            </a:extLst>
          </p:cNvPr>
          <p:cNvSpPr>
            <a:spLocks noGrp="1"/>
          </p:cNvSpPr>
          <p:nvPr>
            <p:ph type="body" sz="quarter" idx="16"/>
          </p:nvPr>
        </p:nvSpPr>
        <p:spPr>
          <a:xfrm>
            <a:off x="838200" y="3285060"/>
            <a:ext cx="10589913" cy="583908"/>
          </a:xfrm>
        </p:spPr>
        <p:txBody>
          <a:bodyPr/>
          <a:lstStyle/>
          <a:p>
            <a:pPr marL="457200" indent="5143500"/>
            <a:r>
              <a:rPr lang="en-US" dirty="0"/>
              <a:t>driving assignment in the sample, the difference</a:t>
            </a:r>
          </a:p>
        </p:txBody>
      </p:sp>
      <p:graphicFrame>
        <p:nvGraphicFramePr>
          <p:cNvPr id="17" name="Object 16">
            <a:extLst>
              <a:ext uri="{FF2B5EF4-FFF2-40B4-BE49-F238E27FC236}">
                <a16:creationId xmlns:a16="http://schemas.microsoft.com/office/drawing/2014/main" id="{609258DC-0AE0-4109-9F1F-EDB75E1282C9}"/>
              </a:ext>
            </a:extLst>
          </p:cNvPr>
          <p:cNvGraphicFramePr>
            <a:graphicFrameLocks noChangeAspect="1"/>
          </p:cNvGraphicFramePr>
          <p:nvPr>
            <p:extLst>
              <p:ext uri="{D42A27DB-BD31-4B8C-83A1-F6EECF244321}">
                <p14:modId xmlns:p14="http://schemas.microsoft.com/office/powerpoint/2010/main" val="1141166346"/>
              </p:ext>
            </p:extLst>
          </p:nvPr>
        </p:nvGraphicFramePr>
        <p:xfrm>
          <a:off x="4637083" y="3637867"/>
          <a:ext cx="943406" cy="566222"/>
        </p:xfrm>
        <a:graphic>
          <a:graphicData uri="http://schemas.openxmlformats.org/presentationml/2006/ole">
            <mc:AlternateContent xmlns:mc="http://schemas.openxmlformats.org/markup-compatibility/2006">
              <mc:Choice xmlns:v="urn:schemas-microsoft-com:vml" Requires="v">
                <p:oleObj spid="_x0000_s52610" name="Equation" r:id="rId8" imgW="380880" imgH="228600" progId="Equation.DSMT4">
                  <p:embed/>
                </p:oleObj>
              </mc:Choice>
              <mc:Fallback>
                <p:oleObj name="Equation" r:id="rId8" imgW="380880" imgH="228600" progId="Equation.DSMT4">
                  <p:embed/>
                  <p:pic>
                    <p:nvPicPr>
                      <p:cNvPr id="0" name=""/>
                      <p:cNvPicPr/>
                      <p:nvPr/>
                    </p:nvPicPr>
                    <p:blipFill>
                      <a:blip r:embed="rId9"/>
                      <a:stretch>
                        <a:fillRect/>
                      </a:stretch>
                    </p:blipFill>
                    <p:spPr>
                      <a:xfrm>
                        <a:off x="4637083" y="3637867"/>
                        <a:ext cx="943406" cy="566222"/>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CFAD62D2-2B9B-4B3A-A2AB-3D54F89835AE}"/>
              </a:ext>
            </a:extLst>
          </p:cNvPr>
          <p:cNvSpPr>
            <a:spLocks noGrp="1"/>
          </p:cNvSpPr>
          <p:nvPr>
            <p:ph type="body" sz="quarter" idx="17"/>
          </p:nvPr>
        </p:nvSpPr>
        <p:spPr>
          <a:xfrm>
            <a:off x="838200" y="3666500"/>
            <a:ext cx="10699606" cy="428258"/>
          </a:xfrm>
        </p:spPr>
        <p:txBody>
          <a:bodyPr/>
          <a:lstStyle/>
          <a:p>
            <a:pPr marL="457200" indent="4229100">
              <a:buNone/>
            </a:pPr>
            <a:r>
              <a:rPr lang="en-US" dirty="0"/>
              <a:t>provides a measure of the error involved in using</a:t>
            </a:r>
          </a:p>
        </p:txBody>
      </p:sp>
      <p:graphicFrame>
        <p:nvGraphicFramePr>
          <p:cNvPr id="18" name="Object 17">
            <a:extLst>
              <a:ext uri="{FF2B5EF4-FFF2-40B4-BE49-F238E27FC236}">
                <a16:creationId xmlns:a16="http://schemas.microsoft.com/office/drawing/2014/main" id="{F6798CCD-408E-42F6-A3E5-E1472F44715B}"/>
              </a:ext>
            </a:extLst>
          </p:cNvPr>
          <p:cNvGraphicFramePr>
            <a:graphicFrameLocks noChangeAspect="1"/>
          </p:cNvGraphicFramePr>
          <p:nvPr>
            <p:extLst>
              <p:ext uri="{D42A27DB-BD31-4B8C-83A1-F6EECF244321}">
                <p14:modId xmlns:p14="http://schemas.microsoft.com/office/powerpoint/2010/main" val="505953687"/>
              </p:ext>
            </p:extLst>
          </p:nvPr>
        </p:nvGraphicFramePr>
        <p:xfrm>
          <a:off x="3845348" y="4109995"/>
          <a:ext cx="337184" cy="459718"/>
        </p:xfrm>
        <a:graphic>
          <a:graphicData uri="http://schemas.openxmlformats.org/presentationml/2006/ole">
            <mc:AlternateContent xmlns:mc="http://schemas.openxmlformats.org/markup-compatibility/2006">
              <mc:Choice xmlns:v="urn:schemas-microsoft-com:vml" Requires="v">
                <p:oleObj spid="_x0000_s52611" name="Equation" r:id="rId10" imgW="139680" imgH="190440" progId="Equation.DSMT4">
                  <p:embed/>
                </p:oleObj>
              </mc:Choice>
              <mc:Fallback>
                <p:oleObj name="Equation" r:id="rId10" imgW="139680" imgH="190440" progId="Equation.DSMT4">
                  <p:embed/>
                  <p:pic>
                    <p:nvPicPr>
                      <p:cNvPr id="0" name=""/>
                      <p:cNvPicPr/>
                      <p:nvPr/>
                    </p:nvPicPr>
                    <p:blipFill>
                      <a:blip r:embed="rId11"/>
                      <a:stretch>
                        <a:fillRect/>
                      </a:stretch>
                    </p:blipFill>
                    <p:spPr>
                      <a:xfrm>
                        <a:off x="3845348" y="4109995"/>
                        <a:ext cx="337184" cy="45971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3161AD07-5401-45DC-BC5F-67DA0AE5F0BA}"/>
              </a:ext>
            </a:extLst>
          </p:cNvPr>
          <p:cNvSpPr>
            <a:spLocks noGrp="1"/>
          </p:cNvSpPr>
          <p:nvPr>
            <p:ph type="body" sz="quarter" idx="19"/>
          </p:nvPr>
        </p:nvSpPr>
        <p:spPr>
          <a:xfrm>
            <a:off x="814754" y="4057695"/>
            <a:ext cx="9067802" cy="470772"/>
          </a:xfrm>
        </p:spPr>
        <p:txBody>
          <a:bodyPr/>
          <a:lstStyle/>
          <a:p>
            <a:pPr marL="5029200" indent="-1714500">
              <a:buNone/>
            </a:pPr>
            <a:r>
              <a:rPr lang="en-US" dirty="0"/>
              <a:t>to predict travel time for the </a:t>
            </a:r>
          </a:p>
        </p:txBody>
      </p:sp>
      <p:graphicFrame>
        <p:nvGraphicFramePr>
          <p:cNvPr id="19" name="Object 18">
            <a:extLst>
              <a:ext uri="{FF2B5EF4-FFF2-40B4-BE49-F238E27FC236}">
                <a16:creationId xmlns:a16="http://schemas.microsoft.com/office/drawing/2014/main" id="{89D9744C-87BA-486E-B185-9AE820B35672}"/>
              </a:ext>
            </a:extLst>
          </p:cNvPr>
          <p:cNvGraphicFramePr>
            <a:graphicFrameLocks noChangeAspect="1"/>
          </p:cNvGraphicFramePr>
          <p:nvPr>
            <p:extLst>
              <p:ext uri="{D42A27DB-BD31-4B8C-83A1-F6EECF244321}">
                <p14:modId xmlns:p14="http://schemas.microsoft.com/office/powerpoint/2010/main" val="2567288948"/>
              </p:ext>
            </p:extLst>
          </p:nvPr>
        </p:nvGraphicFramePr>
        <p:xfrm>
          <a:off x="8386571" y="4075398"/>
          <a:ext cx="463789" cy="405405"/>
        </p:xfrm>
        <a:graphic>
          <a:graphicData uri="http://schemas.openxmlformats.org/presentationml/2006/ole">
            <mc:AlternateContent xmlns:mc="http://schemas.openxmlformats.org/markup-compatibility/2006">
              <mc:Choice xmlns:v="urn:schemas-microsoft-com:vml" Requires="v">
                <p:oleObj spid="_x0000_s52612" name="Equation" r:id="rId12" imgW="203040" imgH="177480" progId="Equation.DSMT4">
                  <p:embed/>
                </p:oleObj>
              </mc:Choice>
              <mc:Fallback>
                <p:oleObj name="Equation" r:id="rId12" imgW="203040" imgH="177480" progId="Equation.DSMT4">
                  <p:embed/>
                  <p:pic>
                    <p:nvPicPr>
                      <p:cNvPr id="0" name=""/>
                      <p:cNvPicPr/>
                      <p:nvPr/>
                    </p:nvPicPr>
                    <p:blipFill>
                      <a:blip r:embed="rId13"/>
                      <a:stretch>
                        <a:fillRect/>
                      </a:stretch>
                    </p:blipFill>
                    <p:spPr>
                      <a:xfrm>
                        <a:off x="8386571" y="4075398"/>
                        <a:ext cx="463789" cy="405405"/>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A84771AE-051F-41FF-AC76-307F98A53C3F}"/>
              </a:ext>
            </a:extLst>
          </p:cNvPr>
          <p:cNvSpPr>
            <a:spLocks noGrp="1"/>
          </p:cNvSpPr>
          <p:nvPr>
            <p:ph type="body" sz="quarter" idx="18"/>
          </p:nvPr>
        </p:nvSpPr>
        <p:spPr>
          <a:xfrm>
            <a:off x="798863" y="4060386"/>
            <a:ext cx="10245056" cy="558936"/>
          </a:xfrm>
        </p:spPr>
        <p:txBody>
          <a:bodyPr/>
          <a:lstStyle/>
          <a:p>
            <a:pPr marL="457200" indent="7543800">
              <a:buNone/>
            </a:pPr>
            <a:r>
              <a:rPr lang="en-US" dirty="0"/>
              <a:t>driving assignment.</a:t>
            </a:r>
          </a:p>
        </p:txBody>
      </p:sp>
    </p:spTree>
    <p:extLst>
      <p:ext uri="{BB962C8B-B14F-4D97-AF65-F5344CB8AC3E}">
        <p14:creationId xmlns:p14="http://schemas.microsoft.com/office/powerpoint/2010/main" val="394446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Introduction </a:t>
            </a:r>
            <a:r>
              <a:rPr lang="en-US" sz="3600" dirty="0"/>
              <a:t>(Slide 2 of 2)</a:t>
            </a:r>
          </a:p>
        </p:txBody>
      </p:sp>
      <p:sp>
        <p:nvSpPr>
          <p:cNvPr id="3" name="Content Placeholder 2"/>
          <p:cNvSpPr>
            <a:spLocks noGrp="1"/>
          </p:cNvSpPr>
          <p:nvPr>
            <p:ph idx="1"/>
          </p:nvPr>
        </p:nvSpPr>
        <p:spPr>
          <a:prstGeom prst="rect">
            <a:avLst/>
          </a:prstGeom>
          <a:ln>
            <a:noFill/>
          </a:ln>
        </p:spPr>
        <p:txBody>
          <a:bodyPr/>
          <a:lstStyle/>
          <a:p>
            <a:pPr marL="457200" indent="-222250"/>
            <a:r>
              <a:rPr lang="en-US" b="1" dirty="0"/>
              <a:t>Dependent variable</a:t>
            </a:r>
            <a:r>
              <a:rPr lang="en-US" dirty="0"/>
              <a:t> or response: Variable being predicted.</a:t>
            </a:r>
          </a:p>
          <a:p>
            <a:pPr marL="457200" indent="-222250"/>
            <a:r>
              <a:rPr lang="en-US" b="1" dirty="0"/>
              <a:t>Independent variables</a:t>
            </a:r>
            <a:r>
              <a:rPr lang="en-US" dirty="0"/>
              <a:t> or predictor variables: Variables being used to predict the value of the dependent variable.</a:t>
            </a:r>
          </a:p>
          <a:p>
            <a:pPr marL="457200" indent="-222250"/>
            <a:r>
              <a:rPr lang="en-US" b="1" dirty="0"/>
              <a:t>Simple linear regression</a:t>
            </a:r>
            <a:r>
              <a:rPr lang="en-US" dirty="0"/>
              <a:t>: A regression analysis for which any one unit change in the independent variable, </a:t>
            </a:r>
            <a:r>
              <a:rPr lang="en-US" i="1" dirty="0"/>
              <a:t>x</a:t>
            </a:r>
            <a:r>
              <a:rPr lang="en-US" dirty="0"/>
              <a:t>, is assumed to result in the same change in the dependent variable, </a:t>
            </a:r>
            <a:r>
              <a:rPr lang="en-US" i="1" dirty="0"/>
              <a:t>y</a:t>
            </a:r>
            <a:r>
              <a:rPr lang="en-US" dirty="0"/>
              <a:t>.</a:t>
            </a:r>
          </a:p>
          <a:p>
            <a:pPr marL="457200" indent="-222250"/>
            <a:r>
              <a:rPr lang="en-US" b="1" dirty="0"/>
              <a:t>Multiple linear regression</a:t>
            </a:r>
            <a:r>
              <a:rPr lang="en-US" dirty="0"/>
              <a:t>: A regression analysis involving two or more independent variables.</a:t>
            </a:r>
          </a:p>
          <a:p>
            <a:endParaRPr lang="en-US" dirty="0"/>
          </a:p>
          <a:p>
            <a:pPr>
              <a:buClr>
                <a:srgbClr val="009E47"/>
              </a:buClr>
            </a:pPr>
            <a:endParaRPr lang="en-US" dirty="0"/>
          </a:p>
          <a:p>
            <a:pPr>
              <a:lnSpc>
                <a:spcPct val="100000"/>
              </a:lnSpc>
              <a:buClr>
                <a:srgbClr val="009E47"/>
              </a:buClr>
            </a:pPr>
            <a:endParaRPr lang="en-US" dirty="0"/>
          </a:p>
        </p:txBody>
      </p:sp>
    </p:spTree>
    <p:extLst>
      <p:ext uri="{BB962C8B-B14F-4D97-AF65-F5344CB8AC3E}">
        <p14:creationId xmlns:p14="http://schemas.microsoft.com/office/powerpoint/2010/main" val="251541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Assessing the Fit of the Simple Linear Regression Model </a:t>
            </a:r>
            <a:r>
              <a:rPr lang="en-US" sz="3600" dirty="0"/>
              <a:t>(Slide 4 of 10) </a:t>
            </a:r>
          </a:p>
        </p:txBody>
      </p:sp>
      <p:sp>
        <p:nvSpPr>
          <p:cNvPr id="10" name="Text Placeholder 9">
            <a:extLst>
              <a:ext uri="{FF2B5EF4-FFF2-40B4-BE49-F238E27FC236}">
                <a16:creationId xmlns:a16="http://schemas.microsoft.com/office/drawing/2014/main" id="{A84771AE-051F-41FF-AC76-307F98A53C3F}"/>
              </a:ext>
            </a:extLst>
          </p:cNvPr>
          <p:cNvSpPr>
            <a:spLocks noGrp="1"/>
          </p:cNvSpPr>
          <p:nvPr>
            <p:ph type="body" sz="quarter" idx="12"/>
          </p:nvPr>
        </p:nvSpPr>
        <p:spPr>
          <a:xfrm>
            <a:off x="838200" y="2011680"/>
            <a:ext cx="10515600" cy="1717675"/>
          </a:xfrm>
        </p:spPr>
        <p:txBody>
          <a:bodyPr/>
          <a:lstStyle/>
          <a:p>
            <a:pPr marL="457200"/>
            <a:r>
              <a:rPr lang="en-US" dirty="0"/>
              <a:t>The corresponding sum of squares is called the total sum of </a:t>
            </a:r>
            <a:br>
              <a:rPr lang="en-US" dirty="0"/>
            </a:br>
            <a:r>
              <a:rPr lang="en-US" dirty="0"/>
              <a:t>squares (SST).</a:t>
            </a:r>
          </a:p>
        </p:txBody>
      </p:sp>
      <p:pic>
        <p:nvPicPr>
          <p:cNvPr id="28" name="Picture Placeholder 27" descr="Total sum of squares, S S T is S S T = summation of y sub I minus y bar, squared from I = 1 to n.">
            <a:extLst>
              <a:ext uri="{FF2B5EF4-FFF2-40B4-BE49-F238E27FC236}">
                <a16:creationId xmlns:a16="http://schemas.microsoft.com/office/drawing/2014/main" id="{C8F2B1A4-B489-4DCD-ABAA-D0C0C8FC9F90}"/>
              </a:ext>
            </a:extLst>
          </p:cNvPr>
          <p:cNvPicPr>
            <a:picLocks noGrp="1" noChangeAspect="1"/>
          </p:cNvPicPr>
          <p:nvPr>
            <p:ph type="pic" sz="quarter" idx="13"/>
          </p:nvPr>
        </p:nvPicPr>
        <p:blipFill rotWithShape="1">
          <a:blip r:embed="rId3"/>
          <a:srcRect l="-435" r="-982"/>
          <a:stretch/>
        </p:blipFill>
        <p:spPr>
          <a:xfrm>
            <a:off x="1174607" y="3187541"/>
            <a:ext cx="10179193" cy="1464469"/>
          </a:xfrm>
          <a:prstGeom prst="rect">
            <a:avLst/>
          </a:prstGeom>
        </p:spPr>
      </p:pic>
    </p:spTree>
    <p:extLst>
      <p:ext uri="{BB962C8B-B14F-4D97-AF65-F5344CB8AC3E}">
        <p14:creationId xmlns:p14="http://schemas.microsoft.com/office/powerpoint/2010/main" val="1556763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Assessing the Fit of the Simple Linear Regression Model </a:t>
            </a:r>
            <a:r>
              <a:rPr lang="en-US" sz="3600" dirty="0"/>
              <a:t>(Slide 5 of 10) </a:t>
            </a:r>
            <a:endParaRPr lang="en-US" dirty="0"/>
          </a:p>
        </p:txBody>
      </p:sp>
      <p:sp>
        <p:nvSpPr>
          <p:cNvPr id="3" name="Text Placeholder 2">
            <a:extLst>
              <a:ext uri="{FF2B5EF4-FFF2-40B4-BE49-F238E27FC236}">
                <a16:creationId xmlns:a16="http://schemas.microsoft.com/office/drawing/2014/main" id="{94277F94-2338-45CB-912A-73EAE660AC73}"/>
              </a:ext>
            </a:extLst>
          </p:cNvPr>
          <p:cNvSpPr>
            <a:spLocks noGrp="1"/>
          </p:cNvSpPr>
          <p:nvPr>
            <p:ph type="body" sz="quarter" idx="12"/>
          </p:nvPr>
        </p:nvSpPr>
        <p:spPr>
          <a:xfrm>
            <a:off x="838200" y="2011680"/>
            <a:ext cx="2804160" cy="1717675"/>
          </a:xfrm>
        </p:spPr>
        <p:txBody>
          <a:bodyPr/>
          <a:lstStyle/>
          <a:p>
            <a:pPr marL="0" indent="0">
              <a:buNone/>
            </a:pPr>
            <a:r>
              <a:rPr lang="en-US" dirty="0"/>
              <a:t>Table 7.3: Calculations for the Sum of Squares Total for the Butler Trucking Simple Linear Regression</a:t>
            </a:r>
          </a:p>
        </p:txBody>
      </p:sp>
      <p:pic>
        <p:nvPicPr>
          <p:cNvPr id="9" name="Picture Placeholder 8" descr="This table lists the calculations for the sum of squares total for the Butler Trucking simple linear regression. Driving Assignments, or i, 1 through 10 are listed in the first column. In the second column, x = miles traveled, the miles listed are 100, 50, 100, 100, 50, 80, 75, 65, 90, and 90. In the third column, y = travel time in hours, the hours listed are 9.3, 4.8, 8.9, 6.5, 4.2, 6.2, 7.4, 6.0, 7.6, and 6.1. The total number of hours in this column is 67.0. In the fourth column, y sub i minus y bar, the numbers listed are 2.6, negative 1.9, 2.2, negative 0.2, negative 2.5, negative 0.5, 0.7, negative 0.7, 0.9, and negative 0.6. The total of this column is 0. In the fifth column, y sub i minus y bar squared, the numbers are 6.76, 3.61, 4.84, 0.04, 6.25, 0.25, 0.49, 0.49, 0.81, and 0.36. The total of this column is 23.9. ">
            <a:extLst>
              <a:ext uri="{FF2B5EF4-FFF2-40B4-BE49-F238E27FC236}">
                <a16:creationId xmlns:a16="http://schemas.microsoft.com/office/drawing/2014/main" id="{5CBF2DE9-F2F6-49E0-B48A-C2E8F936093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642" b="5479"/>
          <a:stretch/>
        </p:blipFill>
        <p:spPr>
          <a:xfrm>
            <a:off x="3872117" y="2011680"/>
            <a:ext cx="7967837" cy="3962400"/>
          </a:xfrm>
        </p:spPr>
      </p:pic>
    </p:spTree>
    <p:extLst>
      <p:ext uri="{BB962C8B-B14F-4D97-AF65-F5344CB8AC3E}">
        <p14:creationId xmlns:p14="http://schemas.microsoft.com/office/powerpoint/2010/main" val="2043667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Assessing the Fit of the Simple Linear Regression Model </a:t>
            </a:r>
            <a:r>
              <a:rPr lang="en-US" sz="3600" dirty="0"/>
              <a:t>(Slide 6 of 10) </a:t>
            </a:r>
            <a:endParaRPr lang="en-US" dirty="0"/>
          </a:p>
        </p:txBody>
      </p:sp>
      <p:sp>
        <p:nvSpPr>
          <p:cNvPr id="3" name="Text Placeholder 2">
            <a:extLst>
              <a:ext uri="{FF2B5EF4-FFF2-40B4-BE49-F238E27FC236}">
                <a16:creationId xmlns:a16="http://schemas.microsoft.com/office/drawing/2014/main" id="{34E0DB89-0CAA-439B-8E49-295B16AAC075}"/>
              </a:ext>
            </a:extLst>
          </p:cNvPr>
          <p:cNvSpPr>
            <a:spLocks noGrp="1"/>
          </p:cNvSpPr>
          <p:nvPr>
            <p:ph type="body" sz="quarter" idx="12"/>
          </p:nvPr>
        </p:nvSpPr>
        <p:spPr>
          <a:xfrm>
            <a:off x="838200" y="2011680"/>
            <a:ext cx="3139440" cy="2255520"/>
          </a:xfrm>
        </p:spPr>
        <p:txBody>
          <a:bodyPr/>
          <a:lstStyle/>
          <a:p>
            <a:pPr marL="0" indent="0">
              <a:buNone/>
            </a:pPr>
            <a:r>
              <a:rPr lang="en-US" dirty="0"/>
              <a:t>Figure 7.8: Deviations About the Estimated Regression Line and the Line</a:t>
            </a:r>
          </a:p>
        </p:txBody>
      </p:sp>
      <p:graphicFrame>
        <p:nvGraphicFramePr>
          <p:cNvPr id="11" name="Object 10">
            <a:extLst>
              <a:ext uri="{FF2B5EF4-FFF2-40B4-BE49-F238E27FC236}">
                <a16:creationId xmlns:a16="http://schemas.microsoft.com/office/drawing/2014/main" id="{E66F21B7-00F7-41BE-8E64-437AF94C3BCD}"/>
              </a:ext>
            </a:extLst>
          </p:cNvPr>
          <p:cNvGraphicFramePr>
            <a:graphicFrameLocks noChangeAspect="1"/>
          </p:cNvGraphicFramePr>
          <p:nvPr>
            <p:extLst>
              <p:ext uri="{D42A27DB-BD31-4B8C-83A1-F6EECF244321}">
                <p14:modId xmlns:p14="http://schemas.microsoft.com/office/powerpoint/2010/main" val="3682941929"/>
              </p:ext>
            </p:extLst>
          </p:nvPr>
        </p:nvGraphicFramePr>
        <p:xfrm>
          <a:off x="2170004" y="3580063"/>
          <a:ext cx="888300" cy="476100"/>
        </p:xfrm>
        <a:graphic>
          <a:graphicData uri="http://schemas.openxmlformats.org/presentationml/2006/ole">
            <mc:AlternateContent xmlns:mc="http://schemas.openxmlformats.org/markup-compatibility/2006">
              <mc:Choice xmlns:v="urn:schemas-microsoft-com:vml" Requires="v">
                <p:oleObj spid="_x0000_s54349" name="Equation" r:id="rId4" imgW="355320" imgH="190440" progId="Equation.DSMT4">
                  <p:embed/>
                </p:oleObj>
              </mc:Choice>
              <mc:Fallback>
                <p:oleObj name="Equation" r:id="rId4" imgW="355320" imgH="190440" progId="Equation.DSMT4">
                  <p:embed/>
                  <p:pic>
                    <p:nvPicPr>
                      <p:cNvPr id="0" name=""/>
                      <p:cNvPicPr/>
                      <p:nvPr/>
                    </p:nvPicPr>
                    <p:blipFill>
                      <a:blip r:embed="rId5"/>
                      <a:stretch>
                        <a:fillRect/>
                      </a:stretch>
                    </p:blipFill>
                    <p:spPr>
                      <a:xfrm>
                        <a:off x="2170004" y="3580063"/>
                        <a:ext cx="888300" cy="47610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77763BF8-E046-4FDF-9087-05ADEE3FB871}"/>
              </a:ext>
            </a:extLst>
          </p:cNvPr>
          <p:cNvSpPr>
            <a:spLocks noGrp="1"/>
          </p:cNvSpPr>
          <p:nvPr>
            <p:ph type="body" sz="quarter" idx="14"/>
          </p:nvPr>
        </p:nvSpPr>
        <p:spPr>
          <a:xfrm>
            <a:off x="838200" y="3974465"/>
            <a:ext cx="3139440" cy="1710055"/>
          </a:xfrm>
        </p:spPr>
        <p:txBody>
          <a:bodyPr/>
          <a:lstStyle/>
          <a:p>
            <a:pPr marL="0" indent="0">
              <a:buNone/>
            </a:pPr>
            <a:r>
              <a:rPr lang="en-US" dirty="0"/>
              <a:t>for the Third Butler Trucking Company Driving Assignment</a:t>
            </a:r>
          </a:p>
        </p:txBody>
      </p:sp>
      <p:pic>
        <p:nvPicPr>
          <p:cNvPr id="10" name="Picture Placeholder 9" descr="The scatter graph plots travel time in hours versus miles traveled. The graph shows a regression line for y = 0.0678 x + 1.2739 which is a rising line. The distance between y sub 3 and y cap sub 3 is y sub 3 minus y cap sub 3. The distance between y cap sub 3 and y bar is y cap sub 3 minus y bar. The distance between y sub 3 and y bar is y sub 3 minus y bar.">
            <a:extLst>
              <a:ext uri="{FF2B5EF4-FFF2-40B4-BE49-F238E27FC236}">
                <a16:creationId xmlns:a16="http://schemas.microsoft.com/office/drawing/2014/main" id="{12CA69FC-27E0-4320-B8C0-81F5F5F6F84C}"/>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6332" t="20797" r="6873" b="6753"/>
          <a:stretch/>
        </p:blipFill>
        <p:spPr>
          <a:xfrm>
            <a:off x="5002154" y="2011680"/>
            <a:ext cx="6351646" cy="3870960"/>
          </a:xfrm>
        </p:spPr>
      </p:pic>
    </p:spTree>
    <p:extLst>
      <p:ext uri="{BB962C8B-B14F-4D97-AF65-F5344CB8AC3E}">
        <p14:creationId xmlns:p14="http://schemas.microsoft.com/office/powerpoint/2010/main" val="1525606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515600" cy="1178682"/>
          </a:xfrm>
          <a:ln>
            <a:noFill/>
          </a:ln>
        </p:spPr>
        <p:txBody>
          <a:bodyPr anchor="t" anchorCtr="0">
            <a:noAutofit/>
          </a:bodyPr>
          <a:lstStyle/>
          <a:p>
            <a:r>
              <a:rPr lang="en-US" dirty="0"/>
              <a:t>Assessing the Fit of the Simple Linear Regression Model </a:t>
            </a:r>
            <a:r>
              <a:rPr lang="en-US" sz="3600" dirty="0"/>
              <a:t>(Slide 7 of 10) </a:t>
            </a:r>
            <a:endParaRPr lang="en-US" dirty="0"/>
          </a:p>
        </p:txBody>
      </p:sp>
      <p:pic>
        <p:nvPicPr>
          <p:cNvPr id="11" name="Picture Placeholder 10" descr="Sum of squares due to regression, S S R:&#10;S S R = summation of y cap sub I minus y bar, squared from I = 1 to n.">
            <a:extLst>
              <a:ext uri="{FF2B5EF4-FFF2-40B4-BE49-F238E27FC236}">
                <a16:creationId xmlns:a16="http://schemas.microsoft.com/office/drawing/2014/main" id="{02FC27CF-B5BD-4ADA-AF1C-36123E74DC53}"/>
              </a:ext>
            </a:extLst>
          </p:cNvPr>
          <p:cNvPicPr>
            <a:picLocks noGrp="1" noChangeAspect="1"/>
          </p:cNvPicPr>
          <p:nvPr>
            <p:ph type="pic" sz="quarter" idx="13"/>
          </p:nvPr>
        </p:nvPicPr>
        <p:blipFill rotWithShape="1">
          <a:blip r:embed="rId4"/>
          <a:srcRect t="155" b="1570"/>
          <a:stretch/>
        </p:blipFill>
        <p:spPr>
          <a:xfrm>
            <a:off x="1809748" y="1968735"/>
            <a:ext cx="8572500" cy="1184593"/>
          </a:xfrm>
          <a:prstGeom prst="rect">
            <a:avLst/>
          </a:prstGeom>
        </p:spPr>
      </p:pic>
      <p:sp>
        <p:nvSpPr>
          <p:cNvPr id="3" name="Content Placeholder 2"/>
          <p:cNvSpPr>
            <a:spLocks noGrp="1"/>
          </p:cNvSpPr>
          <p:nvPr>
            <p:ph type="body" sz="quarter" idx="12"/>
          </p:nvPr>
        </p:nvSpPr>
        <p:spPr>
          <a:xfrm>
            <a:off x="838198" y="3245116"/>
            <a:ext cx="10515600" cy="637598"/>
          </a:xfrm>
          <a:prstGeom prst="rect">
            <a:avLst/>
          </a:prstGeom>
          <a:ln>
            <a:noFill/>
          </a:ln>
        </p:spPr>
        <p:txBody>
          <a:bodyPr>
            <a:normAutofit/>
          </a:bodyPr>
          <a:lstStyle/>
          <a:p>
            <a:pPr marL="457200"/>
            <a:r>
              <a:rPr lang="en-US" sz="2600" dirty="0"/>
              <a:t>Measures how much the </a:t>
            </a:r>
            <a:r>
              <a:rPr lang="en-US" dirty="0"/>
              <a:t>			</a:t>
            </a:r>
          </a:p>
        </p:txBody>
      </p:sp>
      <p:graphicFrame>
        <p:nvGraphicFramePr>
          <p:cNvPr id="12" name="Object 11">
            <a:extLst>
              <a:ext uri="{FF2B5EF4-FFF2-40B4-BE49-F238E27FC236}">
                <a16:creationId xmlns:a16="http://schemas.microsoft.com/office/drawing/2014/main" id="{09FB8691-F6FD-430B-90BC-82D453A1B353}"/>
              </a:ext>
            </a:extLst>
          </p:cNvPr>
          <p:cNvGraphicFramePr>
            <a:graphicFrameLocks noChangeAspect="1"/>
          </p:cNvGraphicFramePr>
          <p:nvPr>
            <p:extLst>
              <p:ext uri="{D42A27DB-BD31-4B8C-83A1-F6EECF244321}">
                <p14:modId xmlns:p14="http://schemas.microsoft.com/office/powerpoint/2010/main" val="1290430904"/>
              </p:ext>
            </p:extLst>
          </p:nvPr>
        </p:nvGraphicFramePr>
        <p:xfrm>
          <a:off x="4746948" y="3268252"/>
          <a:ext cx="285120" cy="456840"/>
        </p:xfrm>
        <a:graphic>
          <a:graphicData uri="http://schemas.openxmlformats.org/presentationml/2006/ole">
            <mc:AlternateContent xmlns:mc="http://schemas.openxmlformats.org/markup-compatibility/2006">
              <mc:Choice xmlns:v="urn:schemas-microsoft-com:vml" Requires="v">
                <p:oleObj spid="_x0000_s55522" name="Equation" r:id="rId5" imgW="126720" imgH="203040" progId="Equation.DSMT4">
                  <p:embed/>
                </p:oleObj>
              </mc:Choice>
              <mc:Fallback>
                <p:oleObj name="Equation" r:id="rId5" imgW="126720" imgH="203040" progId="Equation.DSMT4">
                  <p:embed/>
                  <p:pic>
                    <p:nvPicPr>
                      <p:cNvPr id="0" name=""/>
                      <p:cNvPicPr/>
                      <p:nvPr/>
                    </p:nvPicPr>
                    <p:blipFill>
                      <a:blip r:embed="rId6"/>
                      <a:stretch>
                        <a:fillRect/>
                      </a:stretch>
                    </p:blipFill>
                    <p:spPr>
                      <a:xfrm>
                        <a:off x="4746948" y="3268252"/>
                        <a:ext cx="285120" cy="45684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E824460E-CAC4-4876-A224-4D76CFF5169B}"/>
              </a:ext>
            </a:extLst>
          </p:cNvPr>
          <p:cNvSpPr>
            <a:spLocks noGrp="1"/>
          </p:cNvSpPr>
          <p:nvPr>
            <p:ph type="body" sz="quarter" idx="15"/>
          </p:nvPr>
        </p:nvSpPr>
        <p:spPr>
          <a:xfrm>
            <a:off x="838198" y="3227899"/>
            <a:ext cx="10655297" cy="1117600"/>
          </a:xfrm>
        </p:spPr>
        <p:txBody>
          <a:bodyPr/>
          <a:lstStyle/>
          <a:p>
            <a:pPr marL="457200" indent="3657600">
              <a:buNone/>
            </a:pPr>
            <a:r>
              <a:rPr lang="en-US" sz="2600" dirty="0"/>
              <a:t>values on the estimated regression line deviate from</a:t>
            </a:r>
          </a:p>
        </p:txBody>
      </p:sp>
      <p:graphicFrame>
        <p:nvGraphicFramePr>
          <p:cNvPr id="13" name="Object 12">
            <a:extLst>
              <a:ext uri="{FF2B5EF4-FFF2-40B4-BE49-F238E27FC236}">
                <a16:creationId xmlns:a16="http://schemas.microsoft.com/office/drawing/2014/main" id="{E67CEC27-FF72-4513-B9F0-23124902B904}"/>
              </a:ext>
            </a:extLst>
          </p:cNvPr>
          <p:cNvGraphicFramePr>
            <a:graphicFrameLocks noChangeAspect="1"/>
          </p:cNvGraphicFramePr>
          <p:nvPr>
            <p:extLst>
              <p:ext uri="{D42A27DB-BD31-4B8C-83A1-F6EECF244321}">
                <p14:modId xmlns:p14="http://schemas.microsoft.com/office/powerpoint/2010/main" val="690999259"/>
              </p:ext>
            </p:extLst>
          </p:nvPr>
        </p:nvGraphicFramePr>
        <p:xfrm>
          <a:off x="2073275" y="3613150"/>
          <a:ext cx="371475" cy="428625"/>
        </p:xfrm>
        <a:graphic>
          <a:graphicData uri="http://schemas.openxmlformats.org/presentationml/2006/ole">
            <mc:AlternateContent xmlns:mc="http://schemas.openxmlformats.org/markup-compatibility/2006">
              <mc:Choice xmlns:v="urn:schemas-microsoft-com:vml" Requires="v">
                <p:oleObj spid="_x0000_s55523" name="Equation" r:id="rId7" imgW="164880" imgH="190440" progId="Equation.DSMT4">
                  <p:embed/>
                </p:oleObj>
              </mc:Choice>
              <mc:Fallback>
                <p:oleObj name="Equation" r:id="rId7" imgW="164880" imgH="190440" progId="Equation.DSMT4">
                  <p:embed/>
                  <p:pic>
                    <p:nvPicPr>
                      <p:cNvPr id="0" name=""/>
                      <p:cNvPicPr/>
                      <p:nvPr/>
                    </p:nvPicPr>
                    <p:blipFill>
                      <a:blip r:embed="rId8"/>
                      <a:stretch>
                        <a:fillRect/>
                      </a:stretch>
                    </p:blipFill>
                    <p:spPr>
                      <a:xfrm>
                        <a:off x="2073275" y="3613150"/>
                        <a:ext cx="371475" cy="428625"/>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6538B2DB-A79C-43A3-ACAC-DF2C37390C00}"/>
              </a:ext>
            </a:extLst>
          </p:cNvPr>
          <p:cNvSpPr>
            <a:spLocks noGrp="1"/>
          </p:cNvSpPr>
          <p:nvPr>
            <p:ph type="body" sz="quarter" idx="16"/>
          </p:nvPr>
        </p:nvSpPr>
        <p:spPr>
          <a:xfrm>
            <a:off x="838198" y="3951435"/>
            <a:ext cx="10515600" cy="460997"/>
          </a:xfrm>
        </p:spPr>
        <p:txBody>
          <a:bodyPr/>
          <a:lstStyle/>
          <a:p>
            <a:pPr marL="457200" indent="-228600">
              <a:spcBef>
                <a:spcPts val="0"/>
              </a:spcBef>
              <a:buFont typeface="Arial" panose="020B0604020202020204" pitchFamily="34" charset="0"/>
              <a:buChar char="•"/>
            </a:pPr>
            <a:r>
              <a:rPr lang="en-US" sz="2600" dirty="0"/>
              <a:t>Relation between SST, SSR, and SSE:</a:t>
            </a:r>
          </a:p>
        </p:txBody>
      </p:sp>
      <p:graphicFrame>
        <p:nvGraphicFramePr>
          <p:cNvPr id="14" name="Object 13">
            <a:extLst>
              <a:ext uri="{FF2B5EF4-FFF2-40B4-BE49-F238E27FC236}">
                <a16:creationId xmlns:a16="http://schemas.microsoft.com/office/drawing/2014/main" id="{9124746A-FC57-4756-87ED-3C3139E70973}"/>
              </a:ext>
            </a:extLst>
          </p:cNvPr>
          <p:cNvGraphicFramePr>
            <a:graphicFrameLocks noChangeAspect="1"/>
          </p:cNvGraphicFramePr>
          <p:nvPr>
            <p:extLst>
              <p:ext uri="{D42A27DB-BD31-4B8C-83A1-F6EECF244321}">
                <p14:modId xmlns:p14="http://schemas.microsoft.com/office/powerpoint/2010/main" val="2734894194"/>
              </p:ext>
            </p:extLst>
          </p:nvPr>
        </p:nvGraphicFramePr>
        <p:xfrm>
          <a:off x="4889508" y="4405290"/>
          <a:ext cx="1989416" cy="335476"/>
        </p:xfrm>
        <a:graphic>
          <a:graphicData uri="http://schemas.openxmlformats.org/presentationml/2006/ole">
            <mc:AlternateContent xmlns:mc="http://schemas.openxmlformats.org/markup-compatibility/2006">
              <mc:Choice xmlns:v="urn:schemas-microsoft-com:vml" Requires="v">
                <p:oleObj spid="_x0000_s55524" name="Equation" r:id="rId9" imgW="977760" imgH="164880" progId="Equation.DSMT4">
                  <p:embed/>
                </p:oleObj>
              </mc:Choice>
              <mc:Fallback>
                <p:oleObj name="Equation" r:id="rId9" imgW="977760" imgH="164880" progId="Equation.DSMT4">
                  <p:embed/>
                  <p:pic>
                    <p:nvPicPr>
                      <p:cNvPr id="0" name=""/>
                      <p:cNvPicPr/>
                      <p:nvPr/>
                    </p:nvPicPr>
                    <p:blipFill>
                      <a:blip r:embed="rId10"/>
                      <a:stretch>
                        <a:fillRect/>
                      </a:stretch>
                    </p:blipFill>
                    <p:spPr>
                      <a:xfrm>
                        <a:off x="4889508" y="4405290"/>
                        <a:ext cx="1989416" cy="335476"/>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3ABF2151-A410-4820-A415-8159CC8F313D}"/>
              </a:ext>
            </a:extLst>
          </p:cNvPr>
          <p:cNvSpPr>
            <a:spLocks noGrp="1"/>
          </p:cNvSpPr>
          <p:nvPr>
            <p:ph type="body" sz="quarter" idx="14"/>
          </p:nvPr>
        </p:nvSpPr>
        <p:spPr>
          <a:xfrm>
            <a:off x="838198" y="4698724"/>
            <a:ext cx="10515600" cy="1468396"/>
          </a:xfrm>
        </p:spPr>
        <p:txBody>
          <a:bodyPr/>
          <a:lstStyle/>
          <a:p>
            <a:pPr marL="457200" indent="0">
              <a:buNone/>
            </a:pPr>
            <a:r>
              <a:rPr lang="en-US" sz="2400" dirty="0"/>
              <a:t>where</a:t>
            </a:r>
          </a:p>
          <a:p>
            <a:pPr marL="914400">
              <a:spcBef>
                <a:spcPts val="0"/>
              </a:spcBef>
            </a:pPr>
            <a:r>
              <a:rPr lang="en-US" sz="2400" dirty="0"/>
              <a:t>SST = total sum of squares</a:t>
            </a:r>
          </a:p>
          <a:p>
            <a:pPr marL="914400">
              <a:spcBef>
                <a:spcPts val="0"/>
              </a:spcBef>
            </a:pPr>
            <a:r>
              <a:rPr lang="en-US" sz="2400" dirty="0"/>
              <a:t>SSR = sum of squares due to regression</a:t>
            </a:r>
          </a:p>
          <a:p>
            <a:pPr marL="914400">
              <a:spcBef>
                <a:spcPts val="0"/>
              </a:spcBef>
            </a:pPr>
            <a:r>
              <a:rPr lang="en-US" sz="2400" dirty="0"/>
              <a:t>SSE = sum of squares due to error.</a:t>
            </a:r>
          </a:p>
        </p:txBody>
      </p:sp>
    </p:spTree>
    <p:extLst>
      <p:ext uri="{BB962C8B-B14F-4D97-AF65-F5344CB8AC3E}">
        <p14:creationId xmlns:p14="http://schemas.microsoft.com/office/powerpoint/2010/main" val="1352396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Assessing the Fit of the Simple Linear Regression Model </a:t>
            </a:r>
            <a:r>
              <a:rPr lang="en-US" sz="3600" dirty="0"/>
              <a:t>(Slide 8 of 10) </a:t>
            </a:r>
            <a:endParaRPr lang="en-US" dirty="0"/>
          </a:p>
        </p:txBody>
      </p:sp>
      <p:sp>
        <p:nvSpPr>
          <p:cNvPr id="3" name="Content Placeholder 2"/>
          <p:cNvSpPr>
            <a:spLocks noGrp="1"/>
          </p:cNvSpPr>
          <p:nvPr>
            <p:ph type="body" sz="quarter" idx="12"/>
          </p:nvPr>
        </p:nvSpPr>
        <p:spPr>
          <a:xfrm>
            <a:off x="838200" y="2011680"/>
            <a:ext cx="10515600" cy="1417320"/>
          </a:xfrm>
          <a:prstGeom prst="rect">
            <a:avLst/>
          </a:prstGeom>
          <a:ln>
            <a:noFill/>
          </a:ln>
        </p:spPr>
        <p:txBody>
          <a:bodyPr>
            <a:normAutofit lnSpcReduction="10000"/>
          </a:bodyPr>
          <a:lstStyle/>
          <a:p>
            <a:pPr marL="0" indent="0">
              <a:spcBef>
                <a:spcPts val="0"/>
              </a:spcBef>
              <a:buNone/>
            </a:pPr>
            <a:r>
              <a:rPr lang="en-US" dirty="0"/>
              <a:t>The Coefficient of Determination:</a:t>
            </a:r>
          </a:p>
          <a:p>
            <a:pPr marL="457200">
              <a:spcBef>
                <a:spcPts val="0"/>
              </a:spcBef>
            </a:pPr>
            <a:r>
              <a:rPr lang="en-US" sz="2600" dirty="0"/>
              <a:t>The ratio SSR/SST used to evaluate the goodness of fit for the estimated regression equation; this ratio is called the </a:t>
            </a:r>
            <a:r>
              <a:rPr lang="en-US" sz="2600" b="1" dirty="0"/>
              <a:t>coefficient of determination </a:t>
            </a:r>
            <a:r>
              <a:rPr lang="en-US" sz="2600" dirty="0"/>
              <a:t>and is denoted by </a:t>
            </a:r>
          </a:p>
        </p:txBody>
      </p:sp>
      <p:graphicFrame>
        <p:nvGraphicFramePr>
          <p:cNvPr id="11" name="Object 10">
            <a:extLst>
              <a:ext uri="{FF2B5EF4-FFF2-40B4-BE49-F238E27FC236}">
                <a16:creationId xmlns:a16="http://schemas.microsoft.com/office/drawing/2014/main" id="{2B51CB5A-8CBF-44E4-83E4-027AB56997B0}"/>
              </a:ext>
            </a:extLst>
          </p:cNvPr>
          <p:cNvGraphicFramePr>
            <a:graphicFrameLocks noChangeAspect="1"/>
          </p:cNvGraphicFramePr>
          <p:nvPr>
            <p:extLst>
              <p:ext uri="{D42A27DB-BD31-4B8C-83A1-F6EECF244321}">
                <p14:modId xmlns:p14="http://schemas.microsoft.com/office/powerpoint/2010/main" val="3632035903"/>
              </p:ext>
            </p:extLst>
          </p:nvPr>
        </p:nvGraphicFramePr>
        <p:xfrm>
          <a:off x="3790950" y="2914008"/>
          <a:ext cx="457200" cy="428625"/>
        </p:xfrm>
        <a:graphic>
          <a:graphicData uri="http://schemas.openxmlformats.org/presentationml/2006/ole">
            <mc:AlternateContent xmlns:mc="http://schemas.openxmlformats.org/markup-compatibility/2006">
              <mc:Choice xmlns:v="urn:schemas-microsoft-com:vml" Requires="v">
                <p:oleObj spid="_x0000_s56397" name="Equation" r:id="rId4" imgW="203040" imgH="190440" progId="Equation.DSMT4">
                  <p:embed/>
                </p:oleObj>
              </mc:Choice>
              <mc:Fallback>
                <p:oleObj name="Equation" r:id="rId4" imgW="203040" imgH="190440" progId="Equation.DSMT4">
                  <p:embed/>
                  <p:pic>
                    <p:nvPicPr>
                      <p:cNvPr id="0" name=""/>
                      <p:cNvPicPr/>
                      <p:nvPr/>
                    </p:nvPicPr>
                    <p:blipFill>
                      <a:blip r:embed="rId5"/>
                      <a:stretch>
                        <a:fillRect/>
                      </a:stretch>
                    </p:blipFill>
                    <p:spPr>
                      <a:xfrm>
                        <a:off x="3790950" y="2914008"/>
                        <a:ext cx="457200" cy="428625"/>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42D628F4-B802-4FA3-83C5-1E0CE992405A}"/>
              </a:ext>
            </a:extLst>
          </p:cNvPr>
          <p:cNvSpPr>
            <a:spLocks noGrp="1"/>
          </p:cNvSpPr>
          <p:nvPr>
            <p:ph type="body" sz="quarter" idx="14"/>
          </p:nvPr>
        </p:nvSpPr>
        <p:spPr>
          <a:xfrm>
            <a:off x="838198" y="3492500"/>
            <a:ext cx="10515600" cy="2192527"/>
          </a:xfrm>
        </p:spPr>
        <p:txBody>
          <a:bodyPr/>
          <a:lstStyle/>
          <a:p>
            <a:pPr marL="936625" lvl="1" indent="-250825"/>
            <a:r>
              <a:rPr lang="en-US" dirty="0"/>
              <a:t>Take values between zero and one.</a:t>
            </a:r>
            <a:endParaRPr lang="en-US" b="1" dirty="0"/>
          </a:p>
          <a:p>
            <a:pPr marL="936625" lvl="1" indent="-250825"/>
            <a:r>
              <a:rPr lang="en-US" dirty="0"/>
              <a:t>Interpreted as the percentage of the total sum of squares that can be explained by using the estimated regression equation.</a:t>
            </a:r>
          </a:p>
          <a:p>
            <a:endParaRPr lang="en-US" dirty="0"/>
          </a:p>
        </p:txBody>
      </p:sp>
      <p:pic>
        <p:nvPicPr>
          <p:cNvPr id="10" name="Picture Placeholder 9" descr="Coefficient of determination is R squared = S S R over S S T.">
            <a:extLst>
              <a:ext uri="{FF2B5EF4-FFF2-40B4-BE49-F238E27FC236}">
                <a16:creationId xmlns:a16="http://schemas.microsoft.com/office/drawing/2014/main" id="{42B3D3ED-3F53-4C67-BD3E-87701B2B670A}"/>
              </a:ext>
            </a:extLst>
          </p:cNvPr>
          <p:cNvPicPr>
            <a:picLocks noGrp="1" noChangeAspect="1"/>
          </p:cNvPicPr>
          <p:nvPr>
            <p:ph type="pic" sz="quarter" idx="13"/>
          </p:nvPr>
        </p:nvPicPr>
        <p:blipFill rotWithShape="1">
          <a:blip r:embed="rId6"/>
          <a:srcRect t="-3440" b="4918"/>
          <a:stretch/>
        </p:blipFill>
        <p:spPr>
          <a:xfrm>
            <a:off x="1534713" y="4652263"/>
            <a:ext cx="9120587" cy="1227951"/>
          </a:xfrm>
          <a:prstGeom prst="rect">
            <a:avLst/>
          </a:prstGeom>
        </p:spPr>
      </p:pic>
    </p:spTree>
    <p:extLst>
      <p:ext uri="{BB962C8B-B14F-4D97-AF65-F5344CB8AC3E}">
        <p14:creationId xmlns:p14="http://schemas.microsoft.com/office/powerpoint/2010/main" val="2799207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515600" cy="1371600"/>
          </a:xfrm>
          <a:ln>
            <a:noFill/>
          </a:ln>
        </p:spPr>
        <p:txBody>
          <a:bodyPr anchor="t" anchorCtr="0">
            <a:noAutofit/>
          </a:bodyPr>
          <a:lstStyle/>
          <a:p>
            <a:r>
              <a:rPr lang="en-US" dirty="0"/>
              <a:t>Assessing the Fit of the Simple Linear Regression Model </a:t>
            </a:r>
            <a:r>
              <a:rPr lang="en-US" sz="3600" dirty="0"/>
              <a:t>(Slide 9 of 10) </a:t>
            </a:r>
          </a:p>
        </p:txBody>
      </p:sp>
      <p:sp>
        <p:nvSpPr>
          <p:cNvPr id="3" name="Content Placeholder 2"/>
          <p:cNvSpPr>
            <a:spLocks noGrp="1"/>
          </p:cNvSpPr>
          <p:nvPr>
            <p:ph idx="1"/>
          </p:nvPr>
        </p:nvSpPr>
        <p:spPr>
          <a:xfrm>
            <a:off x="838200" y="2011680"/>
            <a:ext cx="10515600" cy="3595878"/>
          </a:xfrm>
          <a:prstGeom prst="rect">
            <a:avLst/>
          </a:prstGeom>
          <a:ln>
            <a:noFill/>
          </a:ln>
        </p:spPr>
        <p:txBody>
          <a:bodyPr>
            <a:normAutofit/>
          </a:bodyPr>
          <a:lstStyle/>
          <a:p>
            <a:pPr marL="0" indent="0">
              <a:lnSpc>
                <a:spcPct val="100000"/>
              </a:lnSpc>
              <a:spcBef>
                <a:spcPts val="0"/>
              </a:spcBef>
              <a:spcAft>
                <a:spcPts val="600"/>
              </a:spcAft>
              <a:buNone/>
            </a:pPr>
            <a:r>
              <a:rPr lang="en-US" dirty="0"/>
              <a:t>Using Excel’s Chart Tools to Compute the Coefficient of Determination:</a:t>
            </a:r>
          </a:p>
          <a:p>
            <a:pPr marL="457200">
              <a:lnSpc>
                <a:spcPct val="100000"/>
              </a:lnSpc>
              <a:spcBef>
                <a:spcPts val="0"/>
              </a:spcBef>
              <a:spcAft>
                <a:spcPts val="600"/>
              </a:spcAft>
            </a:pPr>
            <a:r>
              <a:rPr lang="en-US" sz="2600" dirty="0"/>
              <a:t>To compute the coefficient of determination using the scatter chart in Figure 7.3:</a:t>
            </a:r>
          </a:p>
          <a:p>
            <a:pPr marL="974725" indent="-404813">
              <a:lnSpc>
                <a:spcPct val="100000"/>
              </a:lnSpc>
              <a:spcBef>
                <a:spcPts val="0"/>
              </a:spcBef>
              <a:spcAft>
                <a:spcPts val="600"/>
              </a:spcAft>
              <a:buFont typeface="+mj-lt"/>
              <a:buAutoNum type="arabicPeriod"/>
            </a:pPr>
            <a:r>
              <a:rPr lang="en-US" sz="2600" dirty="0"/>
              <a:t>Right-click on any data point in the scatter chart and select Add Trendline. </a:t>
            </a:r>
          </a:p>
          <a:p>
            <a:pPr marL="974725" indent="-404813">
              <a:lnSpc>
                <a:spcPct val="100000"/>
              </a:lnSpc>
              <a:spcBef>
                <a:spcPts val="0"/>
              </a:spcBef>
              <a:spcAft>
                <a:spcPts val="600"/>
              </a:spcAft>
              <a:buFont typeface="+mj-lt"/>
              <a:buAutoNum type="arabicPeriod"/>
            </a:pPr>
            <a:r>
              <a:rPr lang="en-US" sz="2600" dirty="0"/>
              <a:t>When the Format Trendline task pane appears: Select Display R-squared value on chart in the Trendline Options area.</a:t>
            </a:r>
          </a:p>
        </p:txBody>
      </p:sp>
    </p:spTree>
    <p:extLst>
      <p:ext uri="{BB962C8B-B14F-4D97-AF65-F5344CB8AC3E}">
        <p14:creationId xmlns:p14="http://schemas.microsoft.com/office/powerpoint/2010/main" val="1289367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chor="t" anchorCtr="0">
            <a:noAutofit/>
          </a:bodyPr>
          <a:lstStyle/>
          <a:p>
            <a:r>
              <a:rPr lang="en-US" dirty="0"/>
              <a:t>Assessing the Fit of the Simple Linear Regression Model </a:t>
            </a:r>
            <a:r>
              <a:rPr lang="en-US" sz="3600" dirty="0"/>
              <a:t>(Slide 10 of 10) </a:t>
            </a:r>
          </a:p>
        </p:txBody>
      </p:sp>
      <p:sp>
        <p:nvSpPr>
          <p:cNvPr id="3" name="Text Placeholder 2">
            <a:extLst>
              <a:ext uri="{FF2B5EF4-FFF2-40B4-BE49-F238E27FC236}">
                <a16:creationId xmlns:a16="http://schemas.microsoft.com/office/drawing/2014/main" id="{5A611954-902C-412E-B820-F40D150E73E8}"/>
              </a:ext>
            </a:extLst>
          </p:cNvPr>
          <p:cNvSpPr>
            <a:spLocks noGrp="1"/>
          </p:cNvSpPr>
          <p:nvPr>
            <p:ph type="body" sz="quarter" idx="12"/>
          </p:nvPr>
        </p:nvSpPr>
        <p:spPr>
          <a:xfrm>
            <a:off x="838200" y="2011680"/>
            <a:ext cx="3550920" cy="1965960"/>
          </a:xfrm>
        </p:spPr>
        <p:txBody>
          <a:bodyPr/>
          <a:lstStyle/>
          <a:p>
            <a:pPr marL="0" indent="0">
              <a:buNone/>
            </a:pPr>
            <a:r>
              <a:rPr lang="en-US" dirty="0"/>
              <a:t>Figure 7.9: Scatter Chart and Estimated Regression Line with Coefficient of Determination</a:t>
            </a:r>
          </a:p>
        </p:txBody>
      </p:sp>
      <p:graphicFrame>
        <p:nvGraphicFramePr>
          <p:cNvPr id="10" name="Object 9">
            <a:extLst>
              <a:ext uri="{FF2B5EF4-FFF2-40B4-BE49-F238E27FC236}">
                <a16:creationId xmlns:a16="http://schemas.microsoft.com/office/drawing/2014/main" id="{4A22E355-38F3-4181-80B8-9C9488F909CE}"/>
              </a:ext>
            </a:extLst>
          </p:cNvPr>
          <p:cNvGraphicFramePr>
            <a:graphicFrameLocks noChangeAspect="1"/>
          </p:cNvGraphicFramePr>
          <p:nvPr>
            <p:extLst>
              <p:ext uri="{D42A27DB-BD31-4B8C-83A1-F6EECF244321}">
                <p14:modId xmlns:p14="http://schemas.microsoft.com/office/powerpoint/2010/main" val="208711473"/>
              </p:ext>
            </p:extLst>
          </p:nvPr>
        </p:nvGraphicFramePr>
        <p:xfrm>
          <a:off x="3042644" y="3518785"/>
          <a:ext cx="342630" cy="428490"/>
        </p:xfrm>
        <a:graphic>
          <a:graphicData uri="http://schemas.openxmlformats.org/presentationml/2006/ole">
            <mc:AlternateContent xmlns:mc="http://schemas.openxmlformats.org/markup-compatibility/2006">
              <mc:Choice xmlns:v="urn:schemas-microsoft-com:vml" Requires="v">
                <p:oleObj spid="_x0000_s57420" name="Equation" r:id="rId4" imgW="152280" imgH="190440" progId="Equation.DSMT4">
                  <p:embed/>
                </p:oleObj>
              </mc:Choice>
              <mc:Fallback>
                <p:oleObj name="Equation" r:id="rId4" imgW="152280" imgH="190440" progId="Equation.DSMT4">
                  <p:embed/>
                  <p:pic>
                    <p:nvPicPr>
                      <p:cNvPr id="0" name=""/>
                      <p:cNvPicPr/>
                      <p:nvPr/>
                    </p:nvPicPr>
                    <p:blipFill>
                      <a:blip r:embed="rId5"/>
                      <a:stretch>
                        <a:fillRect/>
                      </a:stretch>
                    </p:blipFill>
                    <p:spPr>
                      <a:xfrm>
                        <a:off x="3042644" y="3518785"/>
                        <a:ext cx="342630" cy="428490"/>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7E427594-8E62-47DF-ABE0-8AC01A4C53D3}"/>
              </a:ext>
            </a:extLst>
          </p:cNvPr>
          <p:cNvSpPr>
            <a:spLocks noGrp="1"/>
          </p:cNvSpPr>
          <p:nvPr>
            <p:ph type="body" sz="quarter" idx="16"/>
          </p:nvPr>
        </p:nvSpPr>
        <p:spPr>
          <a:xfrm>
            <a:off x="838200" y="3926840"/>
            <a:ext cx="2984500" cy="1595437"/>
          </a:xfrm>
        </p:spPr>
        <p:txBody>
          <a:bodyPr/>
          <a:lstStyle/>
          <a:p>
            <a:pPr marL="0" indent="0">
              <a:buNone/>
            </a:pPr>
            <a:r>
              <a:rPr lang="en-US" dirty="0"/>
              <a:t>for Butler Trucking Company</a:t>
            </a:r>
          </a:p>
        </p:txBody>
      </p:sp>
      <p:pic>
        <p:nvPicPr>
          <p:cNvPr id="9" name="Picture Placeholder 8" descr="The table lists the assignment, miles, and time. The scatter graph plots travel time in hours versus miles traveled. The points in the graph can be approximated by a rising line, y = 0.0678 x + 1.2739. R squared = 0.6641.">
            <a:extLst>
              <a:ext uri="{FF2B5EF4-FFF2-40B4-BE49-F238E27FC236}">
                <a16:creationId xmlns:a16="http://schemas.microsoft.com/office/drawing/2014/main" id="{0A4A3015-1E42-4240-A32C-CA2A22550E73}"/>
              </a:ext>
            </a:extLst>
          </p:cNvPr>
          <p:cNvPicPr>
            <a:picLocks noGrp="1" noChangeAspect="1"/>
          </p:cNvPicPr>
          <p:nvPr>
            <p:ph type="pic" sz="quarter" idx="13"/>
          </p:nvPr>
        </p:nvPicPr>
        <p:blipFill rotWithShape="1">
          <a:blip r:embed="rId6" cstate="print">
            <a:extLst>
              <a:ext uri="{28A0092B-C50C-407E-A947-70E740481C1C}">
                <a14:useLocalDpi xmlns:a14="http://schemas.microsoft.com/office/drawing/2010/main" val="0"/>
              </a:ext>
            </a:extLst>
          </a:blip>
          <a:srcRect t="12220" b="4784"/>
          <a:stretch/>
        </p:blipFill>
        <p:spPr>
          <a:xfrm>
            <a:off x="4392525" y="2011680"/>
            <a:ext cx="6516775" cy="3934276"/>
          </a:xfrm>
        </p:spPr>
      </p:pic>
    </p:spTree>
    <p:extLst>
      <p:ext uri="{BB962C8B-B14F-4D97-AF65-F5344CB8AC3E}">
        <p14:creationId xmlns:p14="http://schemas.microsoft.com/office/powerpoint/2010/main" val="1407631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Multiple Regression Model</a:t>
            </a:r>
          </a:p>
        </p:txBody>
      </p:sp>
      <p:sp>
        <p:nvSpPr>
          <p:cNvPr id="3" name="Text Placeholder 2"/>
          <p:cNvSpPr>
            <a:spLocks noGrp="1"/>
          </p:cNvSpPr>
          <p:nvPr>
            <p:ph type="body" idx="1"/>
          </p:nvPr>
        </p:nvSpPr>
        <p:spPr/>
        <p:txBody>
          <a:bodyPr>
            <a:normAutofit fontScale="92500"/>
          </a:bodyPr>
          <a:lstStyle/>
          <a:p>
            <a:r>
              <a:rPr lang="en-US" dirty="0"/>
              <a:t>Regression Model</a:t>
            </a:r>
          </a:p>
          <a:p>
            <a:r>
              <a:rPr lang="en-US" dirty="0"/>
              <a:t>Estimated Multiple Regression Equation</a:t>
            </a:r>
          </a:p>
          <a:p>
            <a:r>
              <a:rPr lang="en-US" dirty="0"/>
              <a:t>Least Squares Method and Multiple Regression</a:t>
            </a:r>
          </a:p>
          <a:p>
            <a:r>
              <a:rPr lang="en-US" dirty="0"/>
              <a:t>Butler Trucking Company and Multiple Regression</a:t>
            </a:r>
          </a:p>
          <a:p>
            <a:r>
              <a:rPr lang="en-US" dirty="0"/>
              <a:t>Using Excel’s Regression Tool to Develop the Estimated Multiple Regression Equation</a:t>
            </a:r>
          </a:p>
        </p:txBody>
      </p:sp>
    </p:spTree>
    <p:extLst>
      <p:ext uri="{BB962C8B-B14F-4D97-AF65-F5344CB8AC3E}">
        <p14:creationId xmlns:p14="http://schemas.microsoft.com/office/powerpoint/2010/main" val="2525555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(Slide 1 of 11)</a:t>
            </a:r>
          </a:p>
        </p:txBody>
      </p:sp>
      <p:sp>
        <p:nvSpPr>
          <p:cNvPr id="3" name="Content Placeholder 2"/>
          <p:cNvSpPr>
            <a:spLocks noGrp="1"/>
          </p:cNvSpPr>
          <p:nvPr>
            <p:ph type="body" sz="quarter" idx="12"/>
          </p:nvPr>
        </p:nvSpPr>
        <p:spPr>
          <a:prstGeom prst="rect">
            <a:avLst/>
          </a:prstGeom>
          <a:ln>
            <a:noFill/>
          </a:ln>
        </p:spPr>
        <p:txBody>
          <a:bodyPr>
            <a:normAutofit/>
          </a:bodyPr>
          <a:lstStyle/>
          <a:p>
            <a:pPr marL="0" indent="0">
              <a:buNone/>
            </a:pPr>
            <a:r>
              <a:rPr lang="en-US" dirty="0"/>
              <a:t>Regression Model:</a:t>
            </a:r>
          </a:p>
          <a:p>
            <a:pPr marL="0" indent="0">
              <a:buNone/>
            </a:pPr>
            <a:endParaRPr lang="en-US" dirty="0"/>
          </a:p>
          <a:p>
            <a:endParaRPr lang="en-US" dirty="0">
              <a:latin typeface="+mn-lt"/>
            </a:endParaRPr>
          </a:p>
          <a:p>
            <a:endParaRPr lang="en-US" dirty="0"/>
          </a:p>
        </p:txBody>
      </p:sp>
      <p:pic>
        <p:nvPicPr>
          <p:cNvPr id="30" name="Picture Placeholder 29" descr="Multiple regression model is Y = beta sub 0 + beta sub 1 x sub 1 + beta sub 2 x sub 2 + ellipsis + beta sub q x sub q + epsilon.">
            <a:extLst>
              <a:ext uri="{FF2B5EF4-FFF2-40B4-BE49-F238E27FC236}">
                <a16:creationId xmlns:a16="http://schemas.microsoft.com/office/drawing/2014/main" id="{794A5C32-DC67-4B8D-A5CD-FC0B2DDADA9C}"/>
              </a:ext>
            </a:extLst>
          </p:cNvPr>
          <p:cNvPicPr>
            <a:picLocks noGrp="1" noChangeAspect="1"/>
          </p:cNvPicPr>
          <p:nvPr>
            <p:ph type="pic" sz="quarter" idx="23"/>
          </p:nvPr>
        </p:nvPicPr>
        <p:blipFill rotWithShape="1">
          <a:blip r:embed="rId4"/>
          <a:srcRect l="-1284" r="-918"/>
          <a:stretch/>
        </p:blipFill>
        <p:spPr>
          <a:xfrm>
            <a:off x="838200" y="1903800"/>
            <a:ext cx="10851623" cy="1256697"/>
          </a:xfrm>
          <a:prstGeom prst="rect">
            <a:avLst/>
          </a:prstGeom>
        </p:spPr>
      </p:pic>
      <p:sp>
        <p:nvSpPr>
          <p:cNvPr id="21" name="Text Placeholder 20">
            <a:extLst>
              <a:ext uri="{FF2B5EF4-FFF2-40B4-BE49-F238E27FC236}">
                <a16:creationId xmlns:a16="http://schemas.microsoft.com/office/drawing/2014/main" id="{56F98B27-AD96-4FB5-B7F7-0C79E72540FA}"/>
              </a:ext>
            </a:extLst>
          </p:cNvPr>
          <p:cNvSpPr>
            <a:spLocks noGrp="1"/>
          </p:cNvSpPr>
          <p:nvPr>
            <p:ph type="body" sz="quarter" idx="15"/>
          </p:nvPr>
        </p:nvSpPr>
        <p:spPr>
          <a:xfrm>
            <a:off x="838200" y="3213101"/>
            <a:ext cx="10515600" cy="491603"/>
          </a:xfrm>
        </p:spPr>
        <p:txBody>
          <a:bodyPr/>
          <a:lstStyle/>
          <a:p>
            <a:pPr marL="457200" lvl="1">
              <a:lnSpc>
                <a:spcPct val="100000"/>
              </a:lnSpc>
              <a:spcAft>
                <a:spcPts val="600"/>
              </a:spcAft>
            </a:pPr>
            <a:r>
              <a:rPr lang="es-ES" sz="2600" i="1" dirty="0"/>
              <a:t>y </a:t>
            </a:r>
            <a:r>
              <a:rPr lang="es-ES" sz="2600" dirty="0"/>
              <a:t>=</a:t>
            </a:r>
            <a:r>
              <a:rPr lang="es-ES" sz="2600" b="1" dirty="0"/>
              <a:t> </a:t>
            </a:r>
            <a:r>
              <a:rPr lang="es-ES" sz="2600" dirty="0" err="1"/>
              <a:t>dependent</a:t>
            </a:r>
            <a:r>
              <a:rPr lang="es-ES" sz="2600" dirty="0"/>
              <a:t> </a:t>
            </a:r>
            <a:r>
              <a:rPr lang="en-US" sz="2600" dirty="0"/>
              <a:t>variable.</a:t>
            </a:r>
          </a:p>
          <a:p>
            <a:pPr marL="457200" lvl="1">
              <a:lnSpc>
                <a:spcPct val="100000"/>
              </a:lnSpc>
              <a:spcBef>
                <a:spcPts val="0"/>
              </a:spcBef>
              <a:spcAft>
                <a:spcPts val="600"/>
              </a:spcAft>
            </a:pPr>
            <a:r>
              <a:rPr lang="en-US" sz="2600" i="1" dirty="0"/>
              <a:t> </a:t>
            </a:r>
            <a:endParaRPr lang="en-US" i="1" dirty="0"/>
          </a:p>
        </p:txBody>
      </p:sp>
      <p:graphicFrame>
        <p:nvGraphicFramePr>
          <p:cNvPr id="31" name="Object 30">
            <a:extLst>
              <a:ext uri="{FF2B5EF4-FFF2-40B4-BE49-F238E27FC236}">
                <a16:creationId xmlns:a16="http://schemas.microsoft.com/office/drawing/2014/main" id="{6D2C82BF-458C-4E3B-A02A-3B5957364EE1}"/>
              </a:ext>
            </a:extLst>
          </p:cNvPr>
          <p:cNvGraphicFramePr>
            <a:graphicFrameLocks noChangeAspect="1"/>
          </p:cNvGraphicFramePr>
          <p:nvPr>
            <p:extLst>
              <p:ext uri="{D42A27DB-BD31-4B8C-83A1-F6EECF244321}">
                <p14:modId xmlns:p14="http://schemas.microsoft.com/office/powerpoint/2010/main" val="59643390"/>
              </p:ext>
            </p:extLst>
          </p:nvPr>
        </p:nvGraphicFramePr>
        <p:xfrm>
          <a:off x="1312863" y="3705225"/>
          <a:ext cx="1876425" cy="547688"/>
        </p:xfrm>
        <a:graphic>
          <a:graphicData uri="http://schemas.openxmlformats.org/presentationml/2006/ole">
            <mc:AlternateContent xmlns:mc="http://schemas.openxmlformats.org/markup-compatibility/2006">
              <mc:Choice xmlns:v="urn:schemas-microsoft-com:vml" Requires="v">
                <p:oleObj spid="_x0000_s58596" name="Equation" r:id="rId5" imgW="825480" imgH="241200" progId="Equation.DSMT4">
                  <p:embed/>
                </p:oleObj>
              </mc:Choice>
              <mc:Fallback>
                <p:oleObj name="Equation" r:id="rId5" imgW="825480" imgH="241200" progId="Equation.DSMT4">
                  <p:embed/>
                  <p:pic>
                    <p:nvPicPr>
                      <p:cNvPr id="0" name=""/>
                      <p:cNvPicPr/>
                      <p:nvPr/>
                    </p:nvPicPr>
                    <p:blipFill>
                      <a:blip r:embed="rId6"/>
                      <a:stretch>
                        <a:fillRect/>
                      </a:stretch>
                    </p:blipFill>
                    <p:spPr>
                      <a:xfrm>
                        <a:off x="1312863" y="3705225"/>
                        <a:ext cx="1876425" cy="547688"/>
                      </a:xfrm>
                      <a:prstGeom prst="rect">
                        <a:avLst/>
                      </a:prstGeom>
                    </p:spPr>
                  </p:pic>
                </p:oleObj>
              </mc:Fallback>
            </mc:AlternateContent>
          </a:graphicData>
        </a:graphic>
      </p:graphicFrame>
      <p:sp>
        <p:nvSpPr>
          <p:cNvPr id="27" name="Text Placeholder 26">
            <a:extLst>
              <a:ext uri="{FF2B5EF4-FFF2-40B4-BE49-F238E27FC236}">
                <a16:creationId xmlns:a16="http://schemas.microsoft.com/office/drawing/2014/main" id="{1528B039-B341-4564-B9BD-BF74D2B54546}"/>
              </a:ext>
            </a:extLst>
          </p:cNvPr>
          <p:cNvSpPr>
            <a:spLocks noGrp="1"/>
          </p:cNvSpPr>
          <p:nvPr>
            <p:ph type="body" sz="quarter" idx="21"/>
          </p:nvPr>
        </p:nvSpPr>
        <p:spPr>
          <a:xfrm>
            <a:off x="838200" y="3704704"/>
            <a:ext cx="10515600" cy="1028393"/>
          </a:xfrm>
        </p:spPr>
        <p:txBody>
          <a:bodyPr/>
          <a:lstStyle/>
          <a:p>
            <a:pPr marL="2286000" lvl="1" indent="0">
              <a:lnSpc>
                <a:spcPct val="100000"/>
              </a:lnSpc>
              <a:spcBef>
                <a:spcPts val="0"/>
              </a:spcBef>
              <a:spcAft>
                <a:spcPts val="600"/>
              </a:spcAft>
              <a:buNone/>
            </a:pPr>
            <a:r>
              <a:rPr lang="en-US" sz="2600" dirty="0"/>
              <a:t>= independent variables.</a:t>
            </a:r>
          </a:p>
          <a:p>
            <a:pPr marL="457200" lvl="1">
              <a:lnSpc>
                <a:spcPct val="100000"/>
              </a:lnSpc>
              <a:spcBef>
                <a:spcPts val="0"/>
              </a:spcBef>
              <a:spcAft>
                <a:spcPts val="600"/>
              </a:spcAft>
            </a:pPr>
            <a:r>
              <a:rPr lang="en-US" sz="2600" dirty="0"/>
              <a:t> </a:t>
            </a:r>
          </a:p>
        </p:txBody>
      </p:sp>
      <p:graphicFrame>
        <p:nvGraphicFramePr>
          <p:cNvPr id="33" name="Object 32">
            <a:extLst>
              <a:ext uri="{FF2B5EF4-FFF2-40B4-BE49-F238E27FC236}">
                <a16:creationId xmlns:a16="http://schemas.microsoft.com/office/drawing/2014/main" id="{3A26728D-1F53-454E-8CE6-39CCB88ACD8C}"/>
              </a:ext>
            </a:extLst>
          </p:cNvPr>
          <p:cNvGraphicFramePr>
            <a:graphicFrameLocks noChangeAspect="1"/>
          </p:cNvGraphicFramePr>
          <p:nvPr>
            <p:extLst>
              <p:ext uri="{D42A27DB-BD31-4B8C-83A1-F6EECF244321}">
                <p14:modId xmlns:p14="http://schemas.microsoft.com/office/powerpoint/2010/main" val="1371405246"/>
              </p:ext>
            </p:extLst>
          </p:nvPr>
        </p:nvGraphicFramePr>
        <p:xfrm>
          <a:off x="1312863" y="4235648"/>
          <a:ext cx="2457450" cy="518580"/>
        </p:xfrm>
        <a:graphic>
          <a:graphicData uri="http://schemas.openxmlformats.org/presentationml/2006/ole">
            <mc:AlternateContent xmlns:mc="http://schemas.openxmlformats.org/markup-compatibility/2006">
              <mc:Choice xmlns:v="urn:schemas-microsoft-com:vml" Requires="v">
                <p:oleObj spid="_x0000_s58597" name="Equation" r:id="rId7" imgW="1143000" imgH="241200" progId="Equation.DSMT4">
                  <p:embed/>
                </p:oleObj>
              </mc:Choice>
              <mc:Fallback>
                <p:oleObj name="Equation" r:id="rId7" imgW="1143000" imgH="241200" progId="Equation.DSMT4">
                  <p:embed/>
                  <p:pic>
                    <p:nvPicPr>
                      <p:cNvPr id="0" name=""/>
                      <p:cNvPicPr/>
                      <p:nvPr/>
                    </p:nvPicPr>
                    <p:blipFill>
                      <a:blip r:embed="rId8"/>
                      <a:stretch>
                        <a:fillRect/>
                      </a:stretch>
                    </p:blipFill>
                    <p:spPr>
                      <a:xfrm>
                        <a:off x="1312863" y="4235648"/>
                        <a:ext cx="2457450" cy="518580"/>
                      </a:xfrm>
                      <a:prstGeom prst="rect">
                        <a:avLst/>
                      </a:prstGeom>
                    </p:spPr>
                  </p:pic>
                </p:oleObj>
              </mc:Fallback>
            </mc:AlternateContent>
          </a:graphicData>
        </a:graphic>
      </p:graphicFrame>
      <p:sp>
        <p:nvSpPr>
          <p:cNvPr id="20" name="Text Placeholder 19">
            <a:extLst>
              <a:ext uri="{FF2B5EF4-FFF2-40B4-BE49-F238E27FC236}">
                <a16:creationId xmlns:a16="http://schemas.microsoft.com/office/drawing/2014/main" id="{CC4AFE38-5EB9-4E94-9ECC-CEE6C09A5A89}"/>
              </a:ext>
            </a:extLst>
          </p:cNvPr>
          <p:cNvSpPr>
            <a:spLocks noGrp="1"/>
          </p:cNvSpPr>
          <p:nvPr>
            <p:ph type="body" sz="quarter" idx="14"/>
          </p:nvPr>
        </p:nvSpPr>
        <p:spPr>
          <a:xfrm>
            <a:off x="838200" y="4252914"/>
            <a:ext cx="10515600" cy="1374534"/>
          </a:xfrm>
        </p:spPr>
        <p:txBody>
          <a:bodyPr/>
          <a:lstStyle/>
          <a:p>
            <a:pPr marL="2857500" lvl="1" indent="0">
              <a:spcBef>
                <a:spcPts val="0"/>
              </a:spcBef>
              <a:spcAft>
                <a:spcPts val="600"/>
              </a:spcAft>
              <a:buNone/>
            </a:pPr>
            <a:r>
              <a:rPr lang="es-ES" sz="2600" dirty="0"/>
              <a:t>=</a:t>
            </a:r>
            <a:r>
              <a:rPr lang="es-ES" sz="2600" i="1" dirty="0"/>
              <a:t> </a:t>
            </a:r>
            <a:r>
              <a:rPr lang="en-US" sz="2600" dirty="0"/>
              <a:t>parameters.</a:t>
            </a:r>
          </a:p>
          <a:p>
            <a:pPr marL="457200"/>
            <a:r>
              <a:rPr lang="en-US" dirty="0"/>
              <a:t> </a:t>
            </a:r>
          </a:p>
        </p:txBody>
      </p:sp>
      <p:graphicFrame>
        <p:nvGraphicFramePr>
          <p:cNvPr id="34" name="Object 33">
            <a:extLst>
              <a:ext uri="{FF2B5EF4-FFF2-40B4-BE49-F238E27FC236}">
                <a16:creationId xmlns:a16="http://schemas.microsoft.com/office/drawing/2014/main" id="{0E9EC67A-DA67-4EBA-94FB-BB8D878A718E}"/>
              </a:ext>
            </a:extLst>
          </p:cNvPr>
          <p:cNvGraphicFramePr>
            <a:graphicFrameLocks noChangeAspect="1"/>
          </p:cNvGraphicFramePr>
          <p:nvPr>
            <p:extLst>
              <p:ext uri="{D42A27DB-BD31-4B8C-83A1-F6EECF244321}">
                <p14:modId xmlns:p14="http://schemas.microsoft.com/office/powerpoint/2010/main" val="3751345799"/>
              </p:ext>
            </p:extLst>
          </p:nvPr>
        </p:nvGraphicFramePr>
        <p:xfrm>
          <a:off x="1312862" y="4864623"/>
          <a:ext cx="285120" cy="314280"/>
        </p:xfrm>
        <a:graphic>
          <a:graphicData uri="http://schemas.openxmlformats.org/presentationml/2006/ole">
            <mc:AlternateContent xmlns:mc="http://schemas.openxmlformats.org/markup-compatibility/2006">
              <mc:Choice xmlns:v="urn:schemas-microsoft-com:vml" Requires="v">
                <p:oleObj spid="_x0000_s58598" name="Equation" r:id="rId9" imgW="126720" imgH="139680" progId="Equation.DSMT4">
                  <p:embed/>
                </p:oleObj>
              </mc:Choice>
              <mc:Fallback>
                <p:oleObj name="Equation" r:id="rId9" imgW="126720" imgH="139680" progId="Equation.DSMT4">
                  <p:embed/>
                  <p:pic>
                    <p:nvPicPr>
                      <p:cNvPr id="0" name=""/>
                      <p:cNvPicPr/>
                      <p:nvPr/>
                    </p:nvPicPr>
                    <p:blipFill>
                      <a:blip r:embed="rId10"/>
                      <a:stretch>
                        <a:fillRect/>
                      </a:stretch>
                    </p:blipFill>
                    <p:spPr>
                      <a:xfrm>
                        <a:off x="1312862" y="4864623"/>
                        <a:ext cx="285120" cy="314280"/>
                      </a:xfrm>
                      <a:prstGeom prst="rect">
                        <a:avLst/>
                      </a:prstGeom>
                    </p:spPr>
                  </p:pic>
                </p:oleObj>
              </mc:Fallback>
            </mc:AlternateContent>
          </a:graphicData>
        </a:graphic>
      </p:graphicFrame>
      <p:sp>
        <p:nvSpPr>
          <p:cNvPr id="24" name="Text Placeholder 23">
            <a:extLst>
              <a:ext uri="{FF2B5EF4-FFF2-40B4-BE49-F238E27FC236}">
                <a16:creationId xmlns:a16="http://schemas.microsoft.com/office/drawing/2014/main" id="{DAFFF177-CC32-4C65-9550-D465D7A9DF13}"/>
              </a:ext>
            </a:extLst>
          </p:cNvPr>
          <p:cNvSpPr>
            <a:spLocks noGrp="1"/>
          </p:cNvSpPr>
          <p:nvPr>
            <p:ph type="body" sz="quarter" idx="18"/>
          </p:nvPr>
        </p:nvSpPr>
        <p:spPr>
          <a:xfrm>
            <a:off x="838201" y="4796597"/>
            <a:ext cx="10515600" cy="1090363"/>
          </a:xfrm>
        </p:spPr>
        <p:txBody>
          <a:bodyPr/>
          <a:lstStyle/>
          <a:p>
            <a:pPr marL="406400" indent="279400">
              <a:buNone/>
            </a:pPr>
            <a:r>
              <a:rPr lang="en-US" sz="2600" dirty="0"/>
              <a:t>= error term</a:t>
            </a:r>
            <a:r>
              <a:rPr lang="en-US" sz="2600" i="1" dirty="0"/>
              <a:t> </a:t>
            </a:r>
            <a:r>
              <a:rPr lang="en-US" sz="2600" dirty="0"/>
              <a:t>(accounts for the variability in </a:t>
            </a:r>
            <a:r>
              <a:rPr lang="en-US" sz="2600" i="1" dirty="0"/>
              <a:t>y </a:t>
            </a:r>
            <a:r>
              <a:rPr lang="en-US" sz="2600" dirty="0"/>
              <a:t>that cannot be explained by the linear effect of the </a:t>
            </a:r>
            <a:r>
              <a:rPr lang="en-US" sz="2600" i="1" dirty="0"/>
              <a:t>q </a:t>
            </a:r>
            <a:r>
              <a:rPr lang="en-US" sz="2600" dirty="0"/>
              <a:t>independent variables).</a:t>
            </a:r>
          </a:p>
          <a:p>
            <a:endParaRPr lang="en-US" sz="2600" dirty="0"/>
          </a:p>
        </p:txBody>
      </p:sp>
    </p:spTree>
    <p:extLst>
      <p:ext uri="{BB962C8B-B14F-4D97-AF65-F5344CB8AC3E}">
        <p14:creationId xmlns:p14="http://schemas.microsoft.com/office/powerpoint/2010/main" val="193436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2 of 11)</a:t>
            </a:r>
          </a:p>
        </p:txBody>
      </p:sp>
      <p:sp>
        <p:nvSpPr>
          <p:cNvPr id="3" name="Content Placeholder 2"/>
          <p:cNvSpPr>
            <a:spLocks noGrp="1"/>
          </p:cNvSpPr>
          <p:nvPr>
            <p:ph type="body" sz="quarter" idx="12"/>
          </p:nvPr>
        </p:nvSpPr>
        <p:spPr>
          <a:xfrm>
            <a:off x="838200" y="1463040"/>
            <a:ext cx="10515600" cy="637598"/>
          </a:xfrm>
          <a:prstGeom prst="rect">
            <a:avLst/>
          </a:prstGeom>
          <a:ln>
            <a:noFill/>
          </a:ln>
        </p:spPr>
        <p:txBody>
          <a:bodyPr>
            <a:normAutofit fontScale="40000" lnSpcReduction="20000"/>
          </a:bodyPr>
          <a:lstStyle/>
          <a:p>
            <a:pPr marL="0" indent="0">
              <a:lnSpc>
                <a:spcPct val="110000"/>
              </a:lnSpc>
              <a:spcBef>
                <a:spcPts val="0"/>
              </a:spcBef>
              <a:spcAft>
                <a:spcPts val="600"/>
              </a:spcAft>
              <a:buNone/>
            </a:pPr>
            <a:r>
              <a:rPr lang="en-US" sz="7000" dirty="0"/>
              <a:t>Regression Model (cont.):</a:t>
            </a:r>
          </a:p>
          <a:p>
            <a:pPr marL="457200">
              <a:lnSpc>
                <a:spcPct val="100000"/>
              </a:lnSpc>
              <a:spcBef>
                <a:spcPts val="0"/>
              </a:spcBef>
              <a:spcAft>
                <a:spcPts val="600"/>
              </a:spcAft>
            </a:pPr>
            <a:r>
              <a:rPr lang="en-US" sz="6500" dirty="0"/>
              <a:t>Interpretation of slope coefficient </a:t>
            </a:r>
          </a:p>
        </p:txBody>
      </p:sp>
      <p:graphicFrame>
        <p:nvGraphicFramePr>
          <p:cNvPr id="10" name="Object 9">
            <a:extLst>
              <a:ext uri="{FF2B5EF4-FFF2-40B4-BE49-F238E27FC236}">
                <a16:creationId xmlns:a16="http://schemas.microsoft.com/office/drawing/2014/main" id="{D3969481-F90F-4C72-8A24-F0D773A105B5}"/>
              </a:ext>
            </a:extLst>
          </p:cNvPr>
          <p:cNvGraphicFramePr>
            <a:graphicFrameLocks noChangeAspect="1"/>
          </p:cNvGraphicFramePr>
          <p:nvPr>
            <p:extLst>
              <p:ext uri="{D42A27DB-BD31-4B8C-83A1-F6EECF244321}">
                <p14:modId xmlns:p14="http://schemas.microsoft.com/office/powerpoint/2010/main" val="565167009"/>
              </p:ext>
            </p:extLst>
          </p:nvPr>
        </p:nvGraphicFramePr>
        <p:xfrm>
          <a:off x="5864223" y="1874432"/>
          <a:ext cx="485775" cy="542925"/>
        </p:xfrm>
        <a:graphic>
          <a:graphicData uri="http://schemas.openxmlformats.org/presentationml/2006/ole">
            <mc:AlternateContent xmlns:mc="http://schemas.openxmlformats.org/markup-compatibility/2006">
              <mc:Choice xmlns:v="urn:schemas-microsoft-com:vml" Requires="v">
                <p:oleObj spid="_x0000_s59692" name="Equation" r:id="rId4" imgW="215640" imgH="241200" progId="Equation.DSMT4">
                  <p:embed/>
                </p:oleObj>
              </mc:Choice>
              <mc:Fallback>
                <p:oleObj name="Equation" r:id="rId4" imgW="215640" imgH="241200" progId="Equation.DSMT4">
                  <p:embed/>
                  <p:pic>
                    <p:nvPicPr>
                      <p:cNvPr id="0" name=""/>
                      <p:cNvPicPr/>
                      <p:nvPr/>
                    </p:nvPicPr>
                    <p:blipFill>
                      <a:blip r:embed="rId5"/>
                      <a:stretch>
                        <a:fillRect/>
                      </a:stretch>
                    </p:blipFill>
                    <p:spPr>
                      <a:xfrm>
                        <a:off x="5864223" y="1874432"/>
                        <a:ext cx="485775" cy="542925"/>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60974FE3-9BCA-434D-982B-49BACECD4B54}"/>
              </a:ext>
            </a:extLst>
          </p:cNvPr>
          <p:cNvSpPr>
            <a:spLocks noGrp="1"/>
          </p:cNvSpPr>
          <p:nvPr>
            <p:ph type="body" sz="quarter" idx="15"/>
          </p:nvPr>
        </p:nvSpPr>
        <p:spPr>
          <a:xfrm>
            <a:off x="817563" y="1864272"/>
            <a:ext cx="10515600" cy="1136523"/>
          </a:xfrm>
        </p:spPr>
        <p:txBody>
          <a:bodyPr/>
          <a:lstStyle/>
          <a:p>
            <a:pPr marL="457200" indent="5029200">
              <a:lnSpc>
                <a:spcPct val="100000"/>
              </a:lnSpc>
              <a:spcBef>
                <a:spcPts val="0"/>
              </a:spcBef>
              <a:spcAft>
                <a:spcPts val="600"/>
              </a:spcAft>
              <a:buNone/>
            </a:pPr>
            <a:r>
              <a:rPr lang="en-US" sz="2600" dirty="0"/>
              <a:t>Represents the change in the mean value of the dependent variable </a:t>
            </a:r>
            <a:r>
              <a:rPr lang="en-US" sz="2600" i="1" dirty="0"/>
              <a:t>y </a:t>
            </a:r>
            <a:r>
              <a:rPr lang="en-US" sz="2600" dirty="0"/>
              <a:t>that corresponds to a one unit increase in the independent variable</a:t>
            </a:r>
            <a:endParaRPr lang="en-US" dirty="0"/>
          </a:p>
        </p:txBody>
      </p:sp>
      <p:graphicFrame>
        <p:nvGraphicFramePr>
          <p:cNvPr id="11" name="Object 10">
            <a:extLst>
              <a:ext uri="{FF2B5EF4-FFF2-40B4-BE49-F238E27FC236}">
                <a16:creationId xmlns:a16="http://schemas.microsoft.com/office/drawing/2014/main" id="{6A85DBCC-DDB6-4ACF-B49B-2EDD1CBEE647}"/>
              </a:ext>
            </a:extLst>
          </p:cNvPr>
          <p:cNvGraphicFramePr>
            <a:graphicFrameLocks noChangeAspect="1"/>
          </p:cNvGraphicFramePr>
          <p:nvPr>
            <p:extLst>
              <p:ext uri="{D42A27DB-BD31-4B8C-83A1-F6EECF244321}">
                <p14:modId xmlns:p14="http://schemas.microsoft.com/office/powerpoint/2010/main" val="2797951827"/>
              </p:ext>
            </p:extLst>
          </p:nvPr>
        </p:nvGraphicFramePr>
        <p:xfrm>
          <a:off x="5118098" y="2659419"/>
          <a:ext cx="485190" cy="542700"/>
        </p:xfrm>
        <a:graphic>
          <a:graphicData uri="http://schemas.openxmlformats.org/presentationml/2006/ole">
            <mc:AlternateContent xmlns:mc="http://schemas.openxmlformats.org/markup-compatibility/2006">
              <mc:Choice xmlns:v="urn:schemas-microsoft-com:vml" Requires="v">
                <p:oleObj spid="_x0000_s59693" name="Equation" r:id="rId6" imgW="215640" imgH="241200" progId="Equation.DSMT4">
                  <p:embed/>
                </p:oleObj>
              </mc:Choice>
              <mc:Fallback>
                <p:oleObj name="Equation" r:id="rId6" imgW="215640" imgH="241200" progId="Equation.DSMT4">
                  <p:embed/>
                  <p:pic>
                    <p:nvPicPr>
                      <p:cNvPr id="0" name=""/>
                      <p:cNvPicPr/>
                      <p:nvPr/>
                    </p:nvPicPr>
                    <p:blipFill>
                      <a:blip r:embed="rId7"/>
                      <a:stretch>
                        <a:fillRect/>
                      </a:stretch>
                    </p:blipFill>
                    <p:spPr>
                      <a:xfrm>
                        <a:off x="5118098" y="2659419"/>
                        <a:ext cx="485190" cy="542700"/>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517C65DE-0B79-43F9-816D-EA4D4EB48B57}"/>
              </a:ext>
            </a:extLst>
          </p:cNvPr>
          <p:cNvSpPr>
            <a:spLocks noGrp="1"/>
          </p:cNvSpPr>
          <p:nvPr>
            <p:ph type="body" sz="quarter" idx="14"/>
          </p:nvPr>
        </p:nvSpPr>
        <p:spPr>
          <a:xfrm>
            <a:off x="817563" y="2654782"/>
            <a:ext cx="10556874" cy="330773"/>
          </a:xfrm>
        </p:spPr>
        <p:txBody>
          <a:bodyPr/>
          <a:lstStyle/>
          <a:p>
            <a:pPr marL="457200" indent="4292600">
              <a:lnSpc>
                <a:spcPct val="100000"/>
              </a:lnSpc>
              <a:spcBef>
                <a:spcPts val="0"/>
              </a:spcBef>
              <a:spcAft>
                <a:spcPts val="600"/>
              </a:spcAft>
              <a:buNone/>
            </a:pPr>
            <a:r>
              <a:rPr lang="en-US" sz="2600" dirty="0"/>
              <a:t>holding the values of all other independent variables in the model constant.</a:t>
            </a:r>
          </a:p>
          <a:p>
            <a:pPr marL="457200">
              <a:lnSpc>
                <a:spcPct val="100000"/>
              </a:lnSpc>
              <a:spcBef>
                <a:spcPts val="0"/>
              </a:spcBef>
              <a:spcAft>
                <a:spcPts val="600"/>
              </a:spcAft>
            </a:pPr>
            <a:r>
              <a:rPr lang="en-US" sz="2600" dirty="0"/>
              <a:t>The multiple regression equation that describes how the mean value of </a:t>
            </a:r>
            <a:r>
              <a:rPr lang="en-US" sz="2600" i="1" dirty="0"/>
              <a:t>y</a:t>
            </a:r>
            <a:r>
              <a:rPr lang="en-US" sz="2600" dirty="0"/>
              <a:t> is related to</a:t>
            </a:r>
            <a:endParaRPr lang="en-US" dirty="0"/>
          </a:p>
        </p:txBody>
      </p:sp>
      <p:graphicFrame>
        <p:nvGraphicFramePr>
          <p:cNvPr id="12" name="Object 11">
            <a:extLst>
              <a:ext uri="{FF2B5EF4-FFF2-40B4-BE49-F238E27FC236}">
                <a16:creationId xmlns:a16="http://schemas.microsoft.com/office/drawing/2014/main" id="{38A3CA5A-CE2A-44C8-8494-E2F77A05F588}"/>
              </a:ext>
            </a:extLst>
          </p:cNvPr>
          <p:cNvGraphicFramePr>
            <a:graphicFrameLocks noChangeAspect="1"/>
          </p:cNvGraphicFramePr>
          <p:nvPr>
            <p:extLst>
              <p:ext uri="{D42A27DB-BD31-4B8C-83A1-F6EECF244321}">
                <p14:modId xmlns:p14="http://schemas.microsoft.com/office/powerpoint/2010/main" val="1985113633"/>
              </p:ext>
            </p:extLst>
          </p:nvPr>
        </p:nvGraphicFramePr>
        <p:xfrm>
          <a:off x="2979736" y="3925098"/>
          <a:ext cx="1962150" cy="547687"/>
        </p:xfrm>
        <a:graphic>
          <a:graphicData uri="http://schemas.openxmlformats.org/presentationml/2006/ole">
            <mc:AlternateContent xmlns:mc="http://schemas.openxmlformats.org/markup-compatibility/2006">
              <mc:Choice xmlns:v="urn:schemas-microsoft-com:vml" Requires="v">
                <p:oleObj spid="_x0000_s59694" name="Equation" r:id="rId8" imgW="863280" imgH="241200" progId="Equation.DSMT4">
                  <p:embed/>
                </p:oleObj>
              </mc:Choice>
              <mc:Fallback>
                <p:oleObj name="Equation" r:id="rId8" imgW="863280" imgH="241200" progId="Equation.DSMT4">
                  <p:embed/>
                  <p:pic>
                    <p:nvPicPr>
                      <p:cNvPr id="31" name="Object 30">
                        <a:extLst>
                          <a:ext uri="{FF2B5EF4-FFF2-40B4-BE49-F238E27FC236}">
                            <a16:creationId xmlns:a16="http://schemas.microsoft.com/office/drawing/2014/main" id="{6D2C82BF-458C-4E3B-A02A-3B5957364EE1}"/>
                          </a:ext>
                        </a:extLst>
                      </p:cNvPr>
                      <p:cNvPicPr/>
                      <p:nvPr/>
                    </p:nvPicPr>
                    <p:blipFill>
                      <a:blip r:embed="rId9"/>
                      <a:stretch>
                        <a:fillRect/>
                      </a:stretch>
                    </p:blipFill>
                    <p:spPr>
                      <a:xfrm>
                        <a:off x="2979736" y="3925098"/>
                        <a:ext cx="1962150" cy="54768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7DC8F57-BF2A-402C-95BC-4DD6BDFCF141}"/>
              </a:ext>
            </a:extLst>
          </p:cNvPr>
          <p:cNvGraphicFramePr>
            <a:graphicFrameLocks noChangeAspect="1"/>
          </p:cNvGraphicFramePr>
          <p:nvPr>
            <p:extLst>
              <p:ext uri="{D42A27DB-BD31-4B8C-83A1-F6EECF244321}">
                <p14:modId xmlns:p14="http://schemas.microsoft.com/office/powerpoint/2010/main" val="2469392959"/>
              </p:ext>
            </p:extLst>
          </p:nvPr>
        </p:nvGraphicFramePr>
        <p:xfrm>
          <a:off x="2717913" y="4647894"/>
          <a:ext cx="6714900" cy="628560"/>
        </p:xfrm>
        <a:graphic>
          <a:graphicData uri="http://schemas.openxmlformats.org/presentationml/2006/ole">
            <mc:AlternateContent xmlns:mc="http://schemas.openxmlformats.org/markup-compatibility/2006">
              <mc:Choice xmlns:v="urn:schemas-microsoft-com:vml" Requires="v">
                <p:oleObj spid="_x0000_s59695" name="Equation" r:id="rId10" imgW="2984400" imgH="279360" progId="Equation.DSMT4">
                  <p:embed/>
                </p:oleObj>
              </mc:Choice>
              <mc:Fallback>
                <p:oleObj name="Equation" r:id="rId10" imgW="2984400" imgH="279360" progId="Equation.DSMT4">
                  <p:embed/>
                  <p:pic>
                    <p:nvPicPr>
                      <p:cNvPr id="0" name=""/>
                      <p:cNvPicPr/>
                      <p:nvPr/>
                    </p:nvPicPr>
                    <p:blipFill>
                      <a:blip r:embed="rId11"/>
                      <a:stretch>
                        <a:fillRect/>
                      </a:stretch>
                    </p:blipFill>
                    <p:spPr>
                      <a:xfrm>
                        <a:off x="2717913" y="4647894"/>
                        <a:ext cx="6714900" cy="628560"/>
                      </a:xfrm>
                      <a:prstGeom prst="rect">
                        <a:avLst/>
                      </a:prstGeom>
                    </p:spPr>
                  </p:pic>
                </p:oleObj>
              </mc:Fallback>
            </mc:AlternateContent>
          </a:graphicData>
        </a:graphic>
      </p:graphicFrame>
    </p:spTree>
    <p:extLst>
      <p:ext uri="{BB962C8B-B14F-4D97-AF65-F5344CB8AC3E}">
        <p14:creationId xmlns:p14="http://schemas.microsoft.com/office/powerpoint/2010/main" val="3886670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 Model</a:t>
            </a:r>
          </a:p>
        </p:txBody>
      </p:sp>
      <p:sp>
        <p:nvSpPr>
          <p:cNvPr id="3" name="Text Placeholder 2"/>
          <p:cNvSpPr>
            <a:spLocks noGrp="1"/>
          </p:cNvSpPr>
          <p:nvPr>
            <p:ph type="body" idx="1"/>
          </p:nvPr>
        </p:nvSpPr>
        <p:spPr/>
        <p:txBody>
          <a:bodyPr/>
          <a:lstStyle/>
          <a:p>
            <a:r>
              <a:rPr lang="en-US" dirty="0"/>
              <a:t>Regression Model</a:t>
            </a:r>
          </a:p>
          <a:p>
            <a:r>
              <a:rPr lang="en-US" dirty="0"/>
              <a:t>Estimated Regression Equation</a:t>
            </a:r>
          </a:p>
        </p:txBody>
      </p:sp>
    </p:spTree>
    <p:extLst>
      <p:ext uri="{BB962C8B-B14F-4D97-AF65-F5344CB8AC3E}">
        <p14:creationId xmlns:p14="http://schemas.microsoft.com/office/powerpoint/2010/main" val="2115259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3 of 11)</a:t>
            </a:r>
          </a:p>
        </p:txBody>
      </p:sp>
      <p:sp>
        <p:nvSpPr>
          <p:cNvPr id="3" name="Content Placeholder 2"/>
          <p:cNvSpPr>
            <a:spLocks noGrp="1"/>
          </p:cNvSpPr>
          <p:nvPr>
            <p:ph type="body" sz="quarter" idx="12"/>
          </p:nvPr>
        </p:nvSpPr>
        <p:spPr>
          <a:prstGeom prst="rect">
            <a:avLst/>
          </a:prstGeom>
          <a:ln>
            <a:noFill/>
          </a:ln>
        </p:spPr>
        <p:txBody>
          <a:bodyPr/>
          <a:lstStyle/>
          <a:p>
            <a:pPr marL="0" indent="0">
              <a:spcBef>
                <a:spcPts val="0"/>
              </a:spcBef>
              <a:spcAft>
                <a:spcPts val="600"/>
              </a:spcAft>
              <a:buNone/>
            </a:pPr>
            <a:r>
              <a:rPr lang="en-US" dirty="0"/>
              <a:t>Estimated Multiple Regression Equation:</a:t>
            </a:r>
            <a:endParaRPr lang="en-US" sz="2800" dirty="0"/>
          </a:p>
          <a:p>
            <a:pPr marL="342900" indent="-342900"/>
            <a:endParaRPr lang="en-US" sz="2000" dirty="0"/>
          </a:p>
        </p:txBody>
      </p:sp>
      <p:pic>
        <p:nvPicPr>
          <p:cNvPr id="13" name="Picture Placeholder 12" descr="The estimated multiple regression equation is Y cap = b sub 0 + b sub 1 x sub 1 + b sub 2 x sub 2 + ellipsis + b sub q x sub q where b sub 0, b sub 1, b sub 2, ellipsis, b sub q = the point estimates of beta sub 0, beta sub 1, beta sub 2, ellipsis, beta sub q. Y cap = estimated mean value of y given values for x sub 1, ellipsis, x sub q.">
            <a:extLst>
              <a:ext uri="{FF2B5EF4-FFF2-40B4-BE49-F238E27FC236}">
                <a16:creationId xmlns:a16="http://schemas.microsoft.com/office/drawing/2014/main" id="{1FF9A7D8-B28C-4075-AD91-D19B7D470AAF}"/>
              </a:ext>
            </a:extLst>
          </p:cNvPr>
          <p:cNvPicPr>
            <a:picLocks noGrp="1" noChangeAspect="1"/>
          </p:cNvPicPr>
          <p:nvPr>
            <p:ph type="pic" sz="quarter" idx="13"/>
          </p:nvPr>
        </p:nvPicPr>
        <p:blipFill rotWithShape="1">
          <a:blip r:embed="rId3"/>
          <a:srcRect t="-3224" b="-1618"/>
          <a:stretch/>
        </p:blipFill>
        <p:spPr>
          <a:xfrm>
            <a:off x="838200" y="2192078"/>
            <a:ext cx="10515599" cy="2540000"/>
          </a:xfrm>
          <a:prstGeom prst="rect">
            <a:avLst/>
          </a:prstGeom>
        </p:spPr>
      </p:pic>
    </p:spTree>
    <p:extLst>
      <p:ext uri="{BB962C8B-B14F-4D97-AF65-F5344CB8AC3E}">
        <p14:creationId xmlns:p14="http://schemas.microsoft.com/office/powerpoint/2010/main" val="976854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4 of 11)</a:t>
            </a:r>
          </a:p>
        </p:txBody>
      </p:sp>
      <p:sp>
        <p:nvSpPr>
          <p:cNvPr id="3" name="Content Placeholder 2"/>
          <p:cNvSpPr>
            <a:spLocks noGrp="1"/>
          </p:cNvSpPr>
          <p:nvPr>
            <p:ph type="body" sz="quarter" idx="12"/>
          </p:nvPr>
        </p:nvSpPr>
        <p:spPr>
          <a:prstGeom prst="rect">
            <a:avLst/>
          </a:prstGeom>
          <a:ln>
            <a:noFill/>
          </a:ln>
        </p:spPr>
        <p:txBody>
          <a:bodyPr/>
          <a:lstStyle/>
          <a:p>
            <a:pPr marL="0" indent="0">
              <a:spcBef>
                <a:spcPts val="0"/>
              </a:spcBef>
              <a:spcAft>
                <a:spcPts val="600"/>
              </a:spcAft>
              <a:buNone/>
            </a:pPr>
            <a:r>
              <a:rPr lang="en-US" dirty="0"/>
              <a:t>Least Squares Method and Multiple Regression:</a:t>
            </a:r>
          </a:p>
          <a:p>
            <a:pPr marL="457200">
              <a:spcBef>
                <a:spcPts val="0"/>
              </a:spcBef>
              <a:spcAft>
                <a:spcPts val="600"/>
              </a:spcAft>
            </a:pPr>
            <a:r>
              <a:rPr lang="en-US" sz="2600" dirty="0"/>
              <a:t>The least squares method is used to develop the estimated multiple regression equation: </a:t>
            </a:r>
          </a:p>
          <a:p>
            <a:pPr marL="914400" lvl="2">
              <a:spcAft>
                <a:spcPts val="600"/>
              </a:spcAft>
            </a:pPr>
            <a:r>
              <a:rPr lang="en-US" sz="2400" dirty="0"/>
              <a:t>Finding</a:t>
            </a:r>
          </a:p>
        </p:txBody>
      </p:sp>
      <p:graphicFrame>
        <p:nvGraphicFramePr>
          <p:cNvPr id="11" name="Object 10">
            <a:extLst>
              <a:ext uri="{FF2B5EF4-FFF2-40B4-BE49-F238E27FC236}">
                <a16:creationId xmlns:a16="http://schemas.microsoft.com/office/drawing/2014/main" id="{81AB5C7E-7EFD-4568-B7D8-78CC075A1C43}"/>
              </a:ext>
            </a:extLst>
          </p:cNvPr>
          <p:cNvGraphicFramePr>
            <a:graphicFrameLocks noChangeAspect="1"/>
          </p:cNvGraphicFramePr>
          <p:nvPr>
            <p:extLst>
              <p:ext uri="{D42A27DB-BD31-4B8C-83A1-F6EECF244321}">
                <p14:modId xmlns:p14="http://schemas.microsoft.com/office/powerpoint/2010/main" val="1453442921"/>
              </p:ext>
            </p:extLst>
          </p:nvPr>
        </p:nvGraphicFramePr>
        <p:xfrm>
          <a:off x="2806700" y="2691129"/>
          <a:ext cx="7340600" cy="558800"/>
        </p:xfrm>
        <a:graphic>
          <a:graphicData uri="http://schemas.openxmlformats.org/presentationml/2006/ole">
            <mc:AlternateContent xmlns:mc="http://schemas.openxmlformats.org/markup-compatibility/2006">
              <mc:Choice xmlns:v="urn:schemas-microsoft-com:vml" Requires="v">
                <p:oleObj spid="_x0000_s60567" name="Equation" r:id="rId4" imgW="3670200" imgH="279360" progId="Equation.DSMT4">
                  <p:embed/>
                </p:oleObj>
              </mc:Choice>
              <mc:Fallback>
                <p:oleObj name="Equation" r:id="rId4" imgW="3670200" imgH="279360" progId="Equation.DSMT4">
                  <p:embed/>
                  <p:pic>
                    <p:nvPicPr>
                      <p:cNvPr id="0" name=""/>
                      <p:cNvPicPr/>
                      <p:nvPr/>
                    </p:nvPicPr>
                    <p:blipFill>
                      <a:blip r:embed="rId5"/>
                      <a:stretch>
                        <a:fillRect/>
                      </a:stretch>
                    </p:blipFill>
                    <p:spPr>
                      <a:xfrm>
                        <a:off x="2806700" y="2691129"/>
                        <a:ext cx="7340600" cy="55880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146FA85A-BCD2-4C11-BA89-0A41E5F05F22}"/>
              </a:ext>
            </a:extLst>
          </p:cNvPr>
          <p:cNvSpPr>
            <a:spLocks noGrp="1"/>
          </p:cNvSpPr>
          <p:nvPr>
            <p:ph type="body" sz="quarter" idx="14"/>
          </p:nvPr>
        </p:nvSpPr>
        <p:spPr>
          <a:xfrm>
            <a:off x="825500" y="3463289"/>
            <a:ext cx="10515600" cy="752623"/>
          </a:xfrm>
        </p:spPr>
        <p:txBody>
          <a:bodyPr/>
          <a:lstStyle/>
          <a:p>
            <a:pPr marL="914400"/>
            <a:r>
              <a:rPr lang="en-US" sz="2400" dirty="0"/>
              <a:t>Uses sample data to provide the values of</a:t>
            </a:r>
          </a:p>
        </p:txBody>
      </p:sp>
      <p:graphicFrame>
        <p:nvGraphicFramePr>
          <p:cNvPr id="12" name="Object 11">
            <a:extLst>
              <a:ext uri="{FF2B5EF4-FFF2-40B4-BE49-F238E27FC236}">
                <a16:creationId xmlns:a16="http://schemas.microsoft.com/office/drawing/2014/main" id="{9E590411-17B4-4CF2-A819-A70E1CD1BE86}"/>
              </a:ext>
            </a:extLst>
          </p:cNvPr>
          <p:cNvGraphicFramePr>
            <a:graphicFrameLocks noChangeAspect="1"/>
          </p:cNvGraphicFramePr>
          <p:nvPr>
            <p:extLst>
              <p:ext uri="{D42A27DB-BD31-4B8C-83A1-F6EECF244321}">
                <p14:modId xmlns:p14="http://schemas.microsoft.com/office/powerpoint/2010/main" val="1210636367"/>
              </p:ext>
            </p:extLst>
          </p:nvPr>
        </p:nvGraphicFramePr>
        <p:xfrm>
          <a:off x="7079298" y="3449704"/>
          <a:ext cx="1930400" cy="482600"/>
        </p:xfrm>
        <a:graphic>
          <a:graphicData uri="http://schemas.openxmlformats.org/presentationml/2006/ole">
            <mc:AlternateContent xmlns:mc="http://schemas.openxmlformats.org/markup-compatibility/2006">
              <mc:Choice xmlns:v="urn:schemas-microsoft-com:vml" Requires="v">
                <p:oleObj spid="_x0000_s60568" name="Equation" r:id="rId6" imgW="965160" imgH="241200" progId="Equation.DSMT4">
                  <p:embed/>
                </p:oleObj>
              </mc:Choice>
              <mc:Fallback>
                <p:oleObj name="Equation" r:id="rId6" imgW="965160" imgH="241200" progId="Equation.DSMT4">
                  <p:embed/>
                  <p:pic>
                    <p:nvPicPr>
                      <p:cNvPr id="11" name="Object 10">
                        <a:extLst>
                          <a:ext uri="{FF2B5EF4-FFF2-40B4-BE49-F238E27FC236}">
                            <a16:creationId xmlns:a16="http://schemas.microsoft.com/office/drawing/2014/main" id="{81AB5C7E-7EFD-4568-B7D8-78CC075A1C43}"/>
                          </a:ext>
                        </a:extLst>
                      </p:cNvPr>
                      <p:cNvPicPr/>
                      <p:nvPr/>
                    </p:nvPicPr>
                    <p:blipFill>
                      <a:blip r:embed="rId7"/>
                      <a:stretch>
                        <a:fillRect/>
                      </a:stretch>
                    </p:blipFill>
                    <p:spPr>
                      <a:xfrm>
                        <a:off x="7079298" y="3449704"/>
                        <a:ext cx="1930400" cy="48260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23BB9999-9025-423B-80EE-59FF59DF6E98}"/>
              </a:ext>
            </a:extLst>
          </p:cNvPr>
          <p:cNvSpPr>
            <a:spLocks noGrp="1"/>
          </p:cNvSpPr>
          <p:nvPr>
            <p:ph type="body" sz="quarter" idx="15"/>
          </p:nvPr>
        </p:nvSpPr>
        <p:spPr>
          <a:xfrm>
            <a:off x="850900" y="3463837"/>
            <a:ext cx="10502898" cy="1117600"/>
          </a:xfrm>
        </p:spPr>
        <p:txBody>
          <a:bodyPr/>
          <a:lstStyle/>
          <a:p>
            <a:pPr marL="914400" indent="7200900">
              <a:buNone/>
            </a:pPr>
            <a:r>
              <a:rPr lang="en-US" sz="2400" dirty="0"/>
              <a:t>that minimize the sum of squared residuals.</a:t>
            </a:r>
          </a:p>
        </p:txBody>
      </p:sp>
      <p:pic>
        <p:nvPicPr>
          <p:cNvPr id="16" name="Picture Placeholder 15" descr="Min summation of y sub I minus y cap sub I, squared from I = 1 to n = min summation of y sub I minus b sub 0 minus b sub 1 x sub 1 minus, ellipsis, minus b sub q x sub q, squared = min summation of e sub I squared from I = 1 to n.">
            <a:extLst>
              <a:ext uri="{FF2B5EF4-FFF2-40B4-BE49-F238E27FC236}">
                <a16:creationId xmlns:a16="http://schemas.microsoft.com/office/drawing/2014/main" id="{E05D8A47-5BF1-459F-8C08-04229936A4B9}"/>
              </a:ext>
            </a:extLst>
          </p:cNvPr>
          <p:cNvPicPr>
            <a:picLocks noGrp="1" noChangeAspect="1"/>
          </p:cNvPicPr>
          <p:nvPr>
            <p:ph type="pic" sz="quarter" idx="13"/>
          </p:nvPr>
        </p:nvPicPr>
        <p:blipFill rotWithShape="1">
          <a:blip r:embed="rId8"/>
          <a:srcRect t="2395" b="-871"/>
          <a:stretch/>
        </p:blipFill>
        <p:spPr>
          <a:xfrm>
            <a:off x="838199" y="4497558"/>
            <a:ext cx="10515599" cy="897402"/>
          </a:xfrm>
          <a:prstGeom prst="rect">
            <a:avLst/>
          </a:prstGeom>
        </p:spPr>
      </p:pic>
    </p:spTree>
    <p:extLst>
      <p:ext uri="{BB962C8B-B14F-4D97-AF65-F5344CB8AC3E}">
        <p14:creationId xmlns:p14="http://schemas.microsoft.com/office/powerpoint/2010/main" val="46636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5 of 11)</a:t>
            </a:r>
            <a:endParaRPr lang="en-US" dirty="0"/>
          </a:p>
        </p:txBody>
      </p:sp>
      <p:sp>
        <p:nvSpPr>
          <p:cNvPr id="3" name="Text Placeholder 2">
            <a:extLst>
              <a:ext uri="{FF2B5EF4-FFF2-40B4-BE49-F238E27FC236}">
                <a16:creationId xmlns:a16="http://schemas.microsoft.com/office/drawing/2014/main" id="{3AD2FAC3-7AD1-4090-BFF8-42588150A33C}"/>
              </a:ext>
            </a:extLst>
          </p:cNvPr>
          <p:cNvSpPr>
            <a:spLocks noGrp="1"/>
          </p:cNvSpPr>
          <p:nvPr>
            <p:ph type="body" sz="quarter" idx="12"/>
          </p:nvPr>
        </p:nvSpPr>
        <p:spPr>
          <a:xfrm>
            <a:off x="838200" y="1463040"/>
            <a:ext cx="3581400" cy="1965960"/>
          </a:xfrm>
        </p:spPr>
        <p:txBody>
          <a:bodyPr/>
          <a:lstStyle/>
          <a:p>
            <a:pPr marL="0" indent="0">
              <a:buNone/>
            </a:pPr>
            <a:r>
              <a:rPr lang="en-US" dirty="0"/>
              <a:t>Figure 7:10: The Estimation Process for Multiple Regression</a:t>
            </a:r>
          </a:p>
        </p:txBody>
      </p:sp>
      <p:pic>
        <p:nvPicPr>
          <p:cNvPr id="8" name="Picture Placeholder 7" descr="The sample data with values x sub 1, x sub 2, ellipsis, x sub q and y leads to the computation of estimated multiple regression equation y cap = b sub 0 + b sub 1 x sub 1 + b sub 2 x sub 2 + ellipsis + b sub q x sub q where b sub 0, b sub 1, b sub 2, ellipsis, b sub q are sample statistics. This leads to b sub o, b sub 1, b sub 2, ellipsis b sub q which provides the estimates of beta sub 0, beta sub 1, beta sub 2, ellipsis, beta sub q. This leads to multiple regression model, y = beta sub 0 + beta sub 1 x sub 1 + beta sub 2 x sub 2 + ellipsis + beta sub q x sub q + epsilon where beta sub 0, beta sub 1, beta sub 2, ellipsis beta sub q are unknown parameters.">
            <a:extLst>
              <a:ext uri="{FF2B5EF4-FFF2-40B4-BE49-F238E27FC236}">
                <a16:creationId xmlns:a16="http://schemas.microsoft.com/office/drawing/2014/main" id="{A0DFE9AF-EF74-45D1-87F9-B55D4846E96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8261" t="8203" r="7535" b="5094"/>
          <a:stretch/>
        </p:blipFill>
        <p:spPr>
          <a:xfrm>
            <a:off x="5140899" y="1463040"/>
            <a:ext cx="6212901" cy="4480560"/>
          </a:xfrm>
        </p:spPr>
      </p:pic>
    </p:spTree>
    <p:extLst>
      <p:ext uri="{BB962C8B-B14F-4D97-AF65-F5344CB8AC3E}">
        <p14:creationId xmlns:p14="http://schemas.microsoft.com/office/powerpoint/2010/main" val="432405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6 of 11) </a:t>
            </a:r>
          </a:p>
        </p:txBody>
      </p:sp>
      <p:sp>
        <p:nvSpPr>
          <p:cNvPr id="3" name="Content Placeholder 2"/>
          <p:cNvSpPr>
            <a:spLocks noGrp="1"/>
          </p:cNvSpPr>
          <p:nvPr>
            <p:ph type="body" sz="quarter" idx="12"/>
          </p:nvPr>
        </p:nvSpPr>
        <p:spPr>
          <a:prstGeom prst="rect">
            <a:avLst/>
          </a:prstGeom>
          <a:ln>
            <a:noFill/>
          </a:ln>
        </p:spPr>
        <p:txBody>
          <a:bodyPr>
            <a:normAutofit fontScale="62500" lnSpcReduction="20000"/>
          </a:bodyPr>
          <a:lstStyle/>
          <a:p>
            <a:pPr marL="0" indent="0">
              <a:lnSpc>
                <a:spcPct val="100000"/>
              </a:lnSpc>
              <a:buNone/>
            </a:pPr>
            <a:r>
              <a:rPr lang="en-US" sz="4500" dirty="0"/>
              <a:t>Butler Trucking Company and Multiple Regression:</a:t>
            </a:r>
          </a:p>
          <a:p>
            <a:pPr marL="457200">
              <a:lnSpc>
                <a:spcPct val="100000"/>
              </a:lnSpc>
              <a:spcBef>
                <a:spcPts val="1200"/>
              </a:spcBef>
            </a:pPr>
            <a:r>
              <a:rPr lang="en-US" sz="4200" dirty="0"/>
              <a:t>The estimated simple linear regression equation, </a:t>
            </a:r>
          </a:p>
          <a:p>
            <a:pPr marL="342900" indent="-342900"/>
            <a:endParaRPr lang="en-US" sz="2200" dirty="0"/>
          </a:p>
          <a:p>
            <a:pPr marL="342900" indent="-342900"/>
            <a:endParaRPr lang="en-US" dirty="0"/>
          </a:p>
        </p:txBody>
      </p:sp>
      <p:graphicFrame>
        <p:nvGraphicFramePr>
          <p:cNvPr id="10" name="Object 9">
            <a:extLst>
              <a:ext uri="{FF2B5EF4-FFF2-40B4-BE49-F238E27FC236}">
                <a16:creationId xmlns:a16="http://schemas.microsoft.com/office/drawing/2014/main" id="{968DC204-A029-4FEE-95D2-270CD2EFBA05}"/>
              </a:ext>
            </a:extLst>
          </p:cNvPr>
          <p:cNvGraphicFramePr>
            <a:graphicFrameLocks noChangeAspect="1"/>
          </p:cNvGraphicFramePr>
          <p:nvPr>
            <p:extLst>
              <p:ext uri="{D42A27DB-BD31-4B8C-83A1-F6EECF244321}">
                <p14:modId xmlns:p14="http://schemas.microsoft.com/office/powerpoint/2010/main" val="1804396616"/>
              </p:ext>
            </p:extLst>
          </p:nvPr>
        </p:nvGraphicFramePr>
        <p:xfrm>
          <a:off x="7913053" y="1918018"/>
          <a:ext cx="2986956" cy="480060"/>
        </p:xfrm>
        <a:graphic>
          <a:graphicData uri="http://schemas.openxmlformats.org/presentationml/2006/ole">
            <mc:AlternateContent xmlns:mc="http://schemas.openxmlformats.org/markup-compatibility/2006">
              <mc:Choice xmlns:v="urn:schemas-microsoft-com:vml" Requires="v">
                <p:oleObj spid="_x0000_s61588" name="Equation" r:id="rId4" imgW="1422360" imgH="228600" progId="Equation.DSMT4">
                  <p:embed/>
                </p:oleObj>
              </mc:Choice>
              <mc:Fallback>
                <p:oleObj name="Equation" r:id="rId4" imgW="1422360" imgH="228600" progId="Equation.DSMT4">
                  <p:embed/>
                  <p:pic>
                    <p:nvPicPr>
                      <p:cNvPr id="0" name=""/>
                      <p:cNvPicPr/>
                      <p:nvPr/>
                    </p:nvPicPr>
                    <p:blipFill>
                      <a:blip r:embed="rId5"/>
                      <a:stretch>
                        <a:fillRect/>
                      </a:stretch>
                    </p:blipFill>
                    <p:spPr>
                      <a:xfrm>
                        <a:off x="7913053" y="1918018"/>
                        <a:ext cx="2986956" cy="48006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B3384FAF-D8F4-44DB-83B9-5769705F623D}"/>
              </a:ext>
            </a:extLst>
          </p:cNvPr>
          <p:cNvSpPr>
            <a:spLocks noGrp="1"/>
          </p:cNvSpPr>
          <p:nvPr>
            <p:ph type="body" sz="quarter" idx="14"/>
          </p:nvPr>
        </p:nvSpPr>
        <p:spPr>
          <a:xfrm>
            <a:off x="838200" y="2389189"/>
            <a:ext cx="10515600" cy="538127"/>
          </a:xfrm>
        </p:spPr>
        <p:txBody>
          <a:bodyPr/>
          <a:lstStyle/>
          <a:p>
            <a:pPr marL="457200">
              <a:lnSpc>
                <a:spcPct val="100000"/>
              </a:lnSpc>
              <a:spcBef>
                <a:spcPts val="300"/>
              </a:spcBef>
            </a:pPr>
            <a:r>
              <a:rPr lang="en-US" sz="2600" dirty="0"/>
              <a:t>The linear effect of the number of miles traveled explains 66.41%</a:t>
            </a:r>
          </a:p>
        </p:txBody>
      </p:sp>
      <p:graphicFrame>
        <p:nvGraphicFramePr>
          <p:cNvPr id="11" name="Object 10">
            <a:extLst>
              <a:ext uri="{FF2B5EF4-FFF2-40B4-BE49-F238E27FC236}">
                <a16:creationId xmlns:a16="http://schemas.microsoft.com/office/drawing/2014/main" id="{AA2D438C-3221-4F73-A3CE-207A6B847315}"/>
              </a:ext>
            </a:extLst>
          </p:cNvPr>
          <p:cNvGraphicFramePr>
            <a:graphicFrameLocks noChangeAspect="1"/>
          </p:cNvGraphicFramePr>
          <p:nvPr>
            <p:extLst>
              <p:ext uri="{D42A27DB-BD31-4B8C-83A1-F6EECF244321}">
                <p14:modId xmlns:p14="http://schemas.microsoft.com/office/powerpoint/2010/main" val="4262484919"/>
              </p:ext>
            </p:extLst>
          </p:nvPr>
        </p:nvGraphicFramePr>
        <p:xfrm>
          <a:off x="1398588" y="2724150"/>
          <a:ext cx="1885950" cy="628650"/>
        </p:xfrm>
        <a:graphic>
          <a:graphicData uri="http://schemas.openxmlformats.org/presentationml/2006/ole">
            <mc:AlternateContent xmlns:mc="http://schemas.openxmlformats.org/markup-compatibility/2006">
              <mc:Choice xmlns:v="urn:schemas-microsoft-com:vml" Requires="v">
                <p:oleObj spid="_x0000_s61589" name="Equation" r:id="rId6" imgW="838080" imgH="279360" progId="Equation.DSMT4">
                  <p:embed/>
                </p:oleObj>
              </mc:Choice>
              <mc:Fallback>
                <p:oleObj name="Equation" r:id="rId6" imgW="838080" imgH="279360" progId="Equation.DSMT4">
                  <p:embed/>
                  <p:pic>
                    <p:nvPicPr>
                      <p:cNvPr id="0" name=""/>
                      <p:cNvPicPr/>
                      <p:nvPr/>
                    </p:nvPicPr>
                    <p:blipFill>
                      <a:blip r:embed="rId7"/>
                      <a:stretch>
                        <a:fillRect/>
                      </a:stretch>
                    </p:blipFill>
                    <p:spPr>
                      <a:xfrm>
                        <a:off x="1398588" y="2724150"/>
                        <a:ext cx="1885950" cy="62865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23761D90-7CDC-4C66-9E17-90C23BADF152}"/>
              </a:ext>
            </a:extLst>
          </p:cNvPr>
          <p:cNvSpPr>
            <a:spLocks noGrp="1"/>
          </p:cNvSpPr>
          <p:nvPr>
            <p:ph type="body" sz="quarter" idx="15"/>
          </p:nvPr>
        </p:nvSpPr>
        <p:spPr>
          <a:xfrm>
            <a:off x="838200" y="2774916"/>
            <a:ext cx="10515600" cy="3183924"/>
          </a:xfrm>
        </p:spPr>
        <p:txBody>
          <a:bodyPr/>
          <a:lstStyle/>
          <a:p>
            <a:pPr marL="2408238" indent="0">
              <a:lnSpc>
                <a:spcPct val="100000"/>
              </a:lnSpc>
              <a:buNone/>
            </a:pPr>
            <a:r>
              <a:rPr lang="en-US" sz="2600" dirty="0"/>
              <a:t>of the variability in travel time in the sample data.</a:t>
            </a:r>
          </a:p>
          <a:p>
            <a:pPr marL="457200">
              <a:lnSpc>
                <a:spcPct val="100000"/>
              </a:lnSpc>
              <a:spcBef>
                <a:spcPts val="1200"/>
              </a:spcBef>
            </a:pPr>
            <a:r>
              <a:rPr lang="en-US" sz="2600" dirty="0"/>
              <a:t>This implies, 33.59% of the variability in sample travel times remains unexplained</a:t>
            </a:r>
          </a:p>
          <a:p>
            <a:pPr marL="457200">
              <a:lnSpc>
                <a:spcPct val="100000"/>
              </a:lnSpc>
              <a:spcBef>
                <a:spcPts val="1200"/>
              </a:spcBef>
            </a:pPr>
            <a:r>
              <a:rPr lang="en-US" sz="2600" dirty="0"/>
              <a:t>The managers might want to consider adding one or more independent variables, such as number of deliveries, to the model to explain some of the remaining variability in the dependent variable.</a:t>
            </a:r>
          </a:p>
        </p:txBody>
      </p:sp>
    </p:spTree>
    <p:extLst>
      <p:ext uri="{BB962C8B-B14F-4D97-AF65-F5344CB8AC3E}">
        <p14:creationId xmlns:p14="http://schemas.microsoft.com/office/powerpoint/2010/main" val="152495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7 of 11) </a:t>
            </a:r>
          </a:p>
        </p:txBody>
      </p:sp>
      <p:sp>
        <p:nvSpPr>
          <p:cNvPr id="3" name="Content Placeholder 2"/>
          <p:cNvSpPr>
            <a:spLocks noGrp="1"/>
          </p:cNvSpPr>
          <p:nvPr>
            <p:ph type="body" sz="quarter" idx="12"/>
          </p:nvPr>
        </p:nvSpPr>
        <p:spPr>
          <a:xfrm>
            <a:off x="838200" y="1463039"/>
            <a:ext cx="10515600" cy="1057851"/>
          </a:xfrm>
          <a:prstGeom prst="rect">
            <a:avLst/>
          </a:prstGeom>
          <a:ln>
            <a:noFill/>
          </a:ln>
        </p:spPr>
        <p:txBody>
          <a:bodyPr/>
          <a:lstStyle/>
          <a:p>
            <a:pPr marL="0" indent="0">
              <a:buNone/>
            </a:pPr>
            <a:r>
              <a:rPr lang="en-US" dirty="0"/>
              <a:t>Butler Trucking Company and Multiple Regression (cont.):</a:t>
            </a:r>
            <a:endParaRPr lang="en-US" u="sng" dirty="0"/>
          </a:p>
          <a:p>
            <a:pPr marL="457200"/>
            <a:r>
              <a:rPr lang="en-US" dirty="0"/>
              <a:t>Estimated multiple linear regression with two independent variables:</a:t>
            </a:r>
          </a:p>
        </p:txBody>
      </p:sp>
      <p:graphicFrame>
        <p:nvGraphicFramePr>
          <p:cNvPr id="10" name="Object 9">
            <a:extLst>
              <a:ext uri="{FF2B5EF4-FFF2-40B4-BE49-F238E27FC236}">
                <a16:creationId xmlns:a16="http://schemas.microsoft.com/office/drawing/2014/main" id="{46B852A6-7322-42F0-AEF3-3A3D496C1D7A}"/>
              </a:ext>
            </a:extLst>
          </p:cNvPr>
          <p:cNvGraphicFramePr>
            <a:graphicFrameLocks noChangeAspect="1"/>
          </p:cNvGraphicFramePr>
          <p:nvPr>
            <p:extLst>
              <p:ext uri="{D42A27DB-BD31-4B8C-83A1-F6EECF244321}">
                <p14:modId xmlns:p14="http://schemas.microsoft.com/office/powerpoint/2010/main" val="3056875077"/>
              </p:ext>
            </p:extLst>
          </p:nvPr>
        </p:nvGraphicFramePr>
        <p:xfrm>
          <a:off x="4738080" y="2801682"/>
          <a:ext cx="2715840" cy="525780"/>
        </p:xfrm>
        <a:graphic>
          <a:graphicData uri="http://schemas.openxmlformats.org/presentationml/2006/ole">
            <mc:AlternateContent xmlns:mc="http://schemas.openxmlformats.org/markup-compatibility/2006">
              <mc:Choice xmlns:v="urn:schemas-microsoft-com:vml" Requires="v">
                <p:oleObj spid="_x0000_s62825" name="Equation" r:id="rId4" imgW="1180800" imgH="228600" progId="Equation.DSMT4">
                  <p:embed/>
                </p:oleObj>
              </mc:Choice>
              <mc:Fallback>
                <p:oleObj name="Equation" r:id="rId4" imgW="1180800" imgH="228600" progId="Equation.DSMT4">
                  <p:embed/>
                  <p:pic>
                    <p:nvPicPr>
                      <p:cNvPr id="0" name=""/>
                      <p:cNvPicPr/>
                      <p:nvPr/>
                    </p:nvPicPr>
                    <p:blipFill>
                      <a:blip r:embed="rId5"/>
                      <a:stretch>
                        <a:fillRect/>
                      </a:stretch>
                    </p:blipFill>
                    <p:spPr>
                      <a:xfrm>
                        <a:off x="4738080" y="2801682"/>
                        <a:ext cx="2715840" cy="52578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11A51F3C-A173-4F7D-AC67-ADB66362F294}"/>
              </a:ext>
            </a:extLst>
          </p:cNvPr>
          <p:cNvSpPr>
            <a:spLocks noGrp="1"/>
          </p:cNvSpPr>
          <p:nvPr>
            <p:ph type="body" sz="quarter" idx="15"/>
          </p:nvPr>
        </p:nvSpPr>
        <p:spPr>
          <a:xfrm>
            <a:off x="838200" y="3638234"/>
            <a:ext cx="1066800" cy="426384"/>
          </a:xfrm>
        </p:spPr>
        <p:txBody>
          <a:bodyPr/>
          <a:lstStyle/>
          <a:p>
            <a:pPr marL="914400" lvl="1">
              <a:lnSpc>
                <a:spcPct val="100000"/>
              </a:lnSpc>
            </a:pPr>
            <a:r>
              <a:rPr lang="en-US" dirty="0"/>
              <a:t> </a:t>
            </a:r>
          </a:p>
        </p:txBody>
      </p:sp>
      <p:graphicFrame>
        <p:nvGraphicFramePr>
          <p:cNvPr id="11" name="Object 10">
            <a:extLst>
              <a:ext uri="{FF2B5EF4-FFF2-40B4-BE49-F238E27FC236}">
                <a16:creationId xmlns:a16="http://schemas.microsoft.com/office/drawing/2014/main" id="{CD109222-E611-40DC-9432-3BD45FDC368B}"/>
              </a:ext>
            </a:extLst>
          </p:cNvPr>
          <p:cNvGraphicFramePr>
            <a:graphicFrameLocks noChangeAspect="1"/>
          </p:cNvGraphicFramePr>
          <p:nvPr>
            <p:extLst>
              <p:ext uri="{D42A27DB-BD31-4B8C-83A1-F6EECF244321}">
                <p14:modId xmlns:p14="http://schemas.microsoft.com/office/powerpoint/2010/main" val="935461765"/>
              </p:ext>
            </p:extLst>
          </p:nvPr>
        </p:nvGraphicFramePr>
        <p:xfrm>
          <a:off x="1793160" y="3670181"/>
          <a:ext cx="506520" cy="426384"/>
        </p:xfrm>
        <a:graphic>
          <a:graphicData uri="http://schemas.openxmlformats.org/presentationml/2006/ole">
            <mc:AlternateContent xmlns:mc="http://schemas.openxmlformats.org/markup-compatibility/2006">
              <mc:Choice xmlns:v="urn:schemas-microsoft-com:vml" Requires="v">
                <p:oleObj spid="_x0000_s62826" name="Equation" r:id="rId6" imgW="241200" imgH="203040" progId="Equation.DSMT4">
                  <p:embed/>
                </p:oleObj>
              </mc:Choice>
              <mc:Fallback>
                <p:oleObj name="Equation" r:id="rId6" imgW="241200" imgH="203040" progId="Equation.DSMT4">
                  <p:embed/>
                  <p:pic>
                    <p:nvPicPr>
                      <p:cNvPr id="0" name=""/>
                      <p:cNvPicPr/>
                      <p:nvPr/>
                    </p:nvPicPr>
                    <p:blipFill>
                      <a:blip r:embed="rId7"/>
                      <a:stretch>
                        <a:fillRect/>
                      </a:stretch>
                    </p:blipFill>
                    <p:spPr>
                      <a:xfrm>
                        <a:off x="1793160" y="3670181"/>
                        <a:ext cx="506520" cy="426384"/>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469DDD24-C70E-49EA-B35C-97B61EE96C4B}"/>
              </a:ext>
            </a:extLst>
          </p:cNvPr>
          <p:cNvSpPr>
            <a:spLocks noGrp="1"/>
          </p:cNvSpPr>
          <p:nvPr>
            <p:ph type="body" sz="quarter" idx="17"/>
          </p:nvPr>
        </p:nvSpPr>
        <p:spPr>
          <a:xfrm>
            <a:off x="838200" y="3605944"/>
            <a:ext cx="10363200" cy="795338"/>
          </a:xfrm>
        </p:spPr>
        <p:txBody>
          <a:bodyPr/>
          <a:lstStyle/>
          <a:p>
            <a:pPr marL="1431925" lvl="1" indent="0">
              <a:lnSpc>
                <a:spcPct val="100000"/>
              </a:lnSpc>
              <a:buNone/>
            </a:pPr>
            <a:r>
              <a:rPr lang="es-ES" dirty="0"/>
              <a:t>Estimated mean </a:t>
            </a:r>
            <a:r>
              <a:rPr lang="es-ES" dirty="0" err="1"/>
              <a:t>travel</a:t>
            </a:r>
            <a:r>
              <a:rPr lang="es-ES" dirty="0"/>
              <a:t> time.</a:t>
            </a:r>
            <a:endParaRPr lang="en-US" i="1" dirty="0"/>
          </a:p>
          <a:p>
            <a:pPr marL="914400" lvl="1">
              <a:lnSpc>
                <a:spcPct val="100000"/>
              </a:lnSpc>
            </a:pPr>
            <a:r>
              <a:rPr lang="en-US" dirty="0"/>
              <a:t> </a:t>
            </a:r>
          </a:p>
        </p:txBody>
      </p:sp>
      <p:graphicFrame>
        <p:nvGraphicFramePr>
          <p:cNvPr id="12" name="Object 11">
            <a:extLst>
              <a:ext uri="{FF2B5EF4-FFF2-40B4-BE49-F238E27FC236}">
                <a16:creationId xmlns:a16="http://schemas.microsoft.com/office/drawing/2014/main" id="{6EDCE259-7E80-4D0C-A597-A317C4BB5DAB}"/>
              </a:ext>
            </a:extLst>
          </p:cNvPr>
          <p:cNvGraphicFramePr>
            <a:graphicFrameLocks noChangeAspect="1"/>
          </p:cNvGraphicFramePr>
          <p:nvPr>
            <p:extLst>
              <p:ext uri="{D42A27DB-BD31-4B8C-83A1-F6EECF244321}">
                <p14:modId xmlns:p14="http://schemas.microsoft.com/office/powerpoint/2010/main" val="2144009721"/>
              </p:ext>
            </p:extLst>
          </p:nvPr>
        </p:nvGraphicFramePr>
        <p:xfrm>
          <a:off x="1778345" y="4002666"/>
          <a:ext cx="612775" cy="481012"/>
        </p:xfrm>
        <a:graphic>
          <a:graphicData uri="http://schemas.openxmlformats.org/presentationml/2006/ole">
            <mc:AlternateContent xmlns:mc="http://schemas.openxmlformats.org/markup-compatibility/2006">
              <mc:Choice xmlns:v="urn:schemas-microsoft-com:vml" Requires="v">
                <p:oleObj spid="_x0000_s62827" name="Equation" r:id="rId8" imgW="291960" imgH="228600" progId="Equation.DSMT4">
                  <p:embed/>
                </p:oleObj>
              </mc:Choice>
              <mc:Fallback>
                <p:oleObj name="Equation" r:id="rId8" imgW="291960" imgH="228600" progId="Equation.DSMT4">
                  <p:embed/>
                  <p:pic>
                    <p:nvPicPr>
                      <p:cNvPr id="0" name=""/>
                      <p:cNvPicPr/>
                      <p:nvPr/>
                    </p:nvPicPr>
                    <p:blipFill>
                      <a:blip r:embed="rId9"/>
                      <a:stretch>
                        <a:fillRect/>
                      </a:stretch>
                    </p:blipFill>
                    <p:spPr>
                      <a:xfrm>
                        <a:off x="1778345" y="4002666"/>
                        <a:ext cx="612775" cy="481012"/>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9240DAB1-A72C-4FDF-98E9-DA0271E94459}"/>
              </a:ext>
            </a:extLst>
          </p:cNvPr>
          <p:cNvSpPr>
            <a:spLocks noGrp="1"/>
          </p:cNvSpPr>
          <p:nvPr>
            <p:ph type="body" sz="quarter" idx="18"/>
          </p:nvPr>
        </p:nvSpPr>
        <p:spPr>
          <a:xfrm>
            <a:off x="838200" y="4002667"/>
            <a:ext cx="10515600" cy="786496"/>
          </a:xfrm>
        </p:spPr>
        <p:txBody>
          <a:bodyPr/>
          <a:lstStyle/>
          <a:p>
            <a:pPr marL="1493838" lvl="1" indent="0">
              <a:lnSpc>
                <a:spcPct val="100000"/>
              </a:lnSpc>
              <a:buNone/>
            </a:pPr>
            <a:r>
              <a:rPr lang="es-ES" dirty="0" err="1"/>
              <a:t>Distance</a:t>
            </a:r>
            <a:r>
              <a:rPr lang="es-ES" dirty="0"/>
              <a:t> </a:t>
            </a:r>
            <a:r>
              <a:rPr lang="es-ES" dirty="0" err="1"/>
              <a:t>traveled</a:t>
            </a:r>
            <a:r>
              <a:rPr lang="es-ES" dirty="0"/>
              <a:t>.</a:t>
            </a:r>
          </a:p>
          <a:p>
            <a:pPr marL="914400" lvl="1">
              <a:lnSpc>
                <a:spcPct val="100000"/>
              </a:lnSpc>
            </a:pPr>
            <a:r>
              <a:rPr lang="en-US" dirty="0"/>
              <a:t> </a:t>
            </a:r>
          </a:p>
        </p:txBody>
      </p:sp>
      <p:graphicFrame>
        <p:nvGraphicFramePr>
          <p:cNvPr id="13" name="Object 12">
            <a:extLst>
              <a:ext uri="{FF2B5EF4-FFF2-40B4-BE49-F238E27FC236}">
                <a16:creationId xmlns:a16="http://schemas.microsoft.com/office/drawing/2014/main" id="{52FDA215-954E-4057-827F-C724B4691C6A}"/>
              </a:ext>
            </a:extLst>
          </p:cNvPr>
          <p:cNvGraphicFramePr>
            <a:graphicFrameLocks noChangeAspect="1"/>
          </p:cNvGraphicFramePr>
          <p:nvPr>
            <p:extLst>
              <p:ext uri="{D42A27DB-BD31-4B8C-83A1-F6EECF244321}">
                <p14:modId xmlns:p14="http://schemas.microsoft.com/office/powerpoint/2010/main" val="3775983576"/>
              </p:ext>
            </p:extLst>
          </p:nvPr>
        </p:nvGraphicFramePr>
        <p:xfrm>
          <a:off x="1779614" y="4409985"/>
          <a:ext cx="612775" cy="481012"/>
        </p:xfrm>
        <a:graphic>
          <a:graphicData uri="http://schemas.openxmlformats.org/presentationml/2006/ole">
            <mc:AlternateContent xmlns:mc="http://schemas.openxmlformats.org/markup-compatibility/2006">
              <mc:Choice xmlns:v="urn:schemas-microsoft-com:vml" Requires="v">
                <p:oleObj spid="_x0000_s62828" name="Equation" r:id="rId10" imgW="291960" imgH="228600" progId="Equation.DSMT4">
                  <p:embed/>
                </p:oleObj>
              </mc:Choice>
              <mc:Fallback>
                <p:oleObj name="Equation" r:id="rId10" imgW="291960" imgH="228600" progId="Equation.DSMT4">
                  <p:embed/>
                  <p:pic>
                    <p:nvPicPr>
                      <p:cNvPr id="12" name="Object 11">
                        <a:extLst>
                          <a:ext uri="{FF2B5EF4-FFF2-40B4-BE49-F238E27FC236}">
                            <a16:creationId xmlns:a16="http://schemas.microsoft.com/office/drawing/2014/main" id="{6EDCE259-7E80-4D0C-A597-A317C4BB5DAB}"/>
                          </a:ext>
                        </a:extLst>
                      </p:cNvPr>
                      <p:cNvPicPr/>
                      <p:nvPr/>
                    </p:nvPicPr>
                    <p:blipFill>
                      <a:blip r:embed="rId11"/>
                      <a:stretch>
                        <a:fillRect/>
                      </a:stretch>
                    </p:blipFill>
                    <p:spPr>
                      <a:xfrm>
                        <a:off x="1779614" y="4409985"/>
                        <a:ext cx="612775" cy="481012"/>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E8DBC55C-5BF6-49D1-986A-5F259CA2E905}"/>
              </a:ext>
            </a:extLst>
          </p:cNvPr>
          <p:cNvSpPr>
            <a:spLocks noGrp="1"/>
          </p:cNvSpPr>
          <p:nvPr>
            <p:ph type="body" sz="quarter" idx="16"/>
          </p:nvPr>
        </p:nvSpPr>
        <p:spPr>
          <a:xfrm>
            <a:off x="838200" y="4390547"/>
            <a:ext cx="10515600" cy="1548305"/>
          </a:xfrm>
        </p:spPr>
        <p:txBody>
          <a:bodyPr/>
          <a:lstStyle/>
          <a:p>
            <a:pPr marL="1493838" lvl="1" indent="0">
              <a:lnSpc>
                <a:spcPct val="100000"/>
              </a:lnSpc>
              <a:buNone/>
            </a:pPr>
            <a:r>
              <a:rPr lang="en-US" dirty="0"/>
              <a:t>Number of deliveries.</a:t>
            </a:r>
          </a:p>
          <a:p>
            <a:pPr marL="457200" indent="-228600">
              <a:buFont typeface="Arial" panose="020B0604020202020204" pitchFamily="34" charset="0"/>
              <a:buChar char="•"/>
            </a:pPr>
            <a:r>
              <a:rPr lang="en-US" dirty="0"/>
              <a:t>The SST, SSR, SSE and </a:t>
            </a:r>
          </a:p>
        </p:txBody>
      </p:sp>
      <p:graphicFrame>
        <p:nvGraphicFramePr>
          <p:cNvPr id="14" name="Object 13">
            <a:extLst>
              <a:ext uri="{FF2B5EF4-FFF2-40B4-BE49-F238E27FC236}">
                <a16:creationId xmlns:a16="http://schemas.microsoft.com/office/drawing/2014/main" id="{7DB0A685-4AE2-4FA2-B162-C5BA1BFC19E3}"/>
              </a:ext>
            </a:extLst>
          </p:cNvPr>
          <p:cNvGraphicFramePr>
            <a:graphicFrameLocks noChangeAspect="1"/>
          </p:cNvGraphicFramePr>
          <p:nvPr>
            <p:extLst>
              <p:ext uri="{D42A27DB-BD31-4B8C-83A1-F6EECF244321}">
                <p14:modId xmlns:p14="http://schemas.microsoft.com/office/powerpoint/2010/main" val="3815835523"/>
              </p:ext>
            </p:extLst>
          </p:nvPr>
        </p:nvGraphicFramePr>
        <p:xfrm>
          <a:off x="4486080" y="4860600"/>
          <a:ext cx="408204" cy="438012"/>
        </p:xfrm>
        <a:graphic>
          <a:graphicData uri="http://schemas.openxmlformats.org/presentationml/2006/ole">
            <mc:AlternateContent xmlns:mc="http://schemas.openxmlformats.org/markup-compatibility/2006">
              <mc:Choice xmlns:v="urn:schemas-microsoft-com:vml" Requires="v">
                <p:oleObj spid="_x0000_s62829" name="Equation" r:id="rId12" imgW="177480" imgH="190440" progId="Equation.DSMT4">
                  <p:embed/>
                </p:oleObj>
              </mc:Choice>
              <mc:Fallback>
                <p:oleObj name="Equation" r:id="rId12" imgW="177480" imgH="190440" progId="Equation.DSMT4">
                  <p:embed/>
                  <p:pic>
                    <p:nvPicPr>
                      <p:cNvPr id="0" name=""/>
                      <p:cNvPicPr/>
                      <p:nvPr/>
                    </p:nvPicPr>
                    <p:blipFill>
                      <a:blip r:embed="rId13"/>
                      <a:stretch>
                        <a:fillRect/>
                      </a:stretch>
                    </p:blipFill>
                    <p:spPr>
                      <a:xfrm>
                        <a:off x="4486080" y="4860600"/>
                        <a:ext cx="408204" cy="438012"/>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A626DB15-D58B-4AE4-9615-B29639923746}"/>
              </a:ext>
            </a:extLst>
          </p:cNvPr>
          <p:cNvSpPr>
            <a:spLocks noGrp="1"/>
          </p:cNvSpPr>
          <p:nvPr>
            <p:ph type="body" sz="quarter" idx="14"/>
          </p:nvPr>
        </p:nvSpPr>
        <p:spPr>
          <a:xfrm>
            <a:off x="838200" y="4871919"/>
            <a:ext cx="10515600" cy="752623"/>
          </a:xfrm>
        </p:spPr>
        <p:txBody>
          <a:bodyPr/>
          <a:lstStyle/>
          <a:p>
            <a:pPr marL="457200" indent="3489325">
              <a:buNone/>
            </a:pPr>
            <a:r>
              <a:rPr lang="en-US" dirty="0"/>
              <a:t>are computed using the formulas discussed earlier.</a:t>
            </a:r>
          </a:p>
        </p:txBody>
      </p:sp>
    </p:spTree>
    <p:extLst>
      <p:ext uri="{BB962C8B-B14F-4D97-AF65-F5344CB8AC3E}">
        <p14:creationId xmlns:p14="http://schemas.microsoft.com/office/powerpoint/2010/main" val="4119625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8 of 11) </a:t>
            </a:r>
          </a:p>
        </p:txBody>
      </p:sp>
      <p:sp>
        <p:nvSpPr>
          <p:cNvPr id="7" name="Text Placeholder 6">
            <a:extLst>
              <a:ext uri="{FF2B5EF4-FFF2-40B4-BE49-F238E27FC236}">
                <a16:creationId xmlns:a16="http://schemas.microsoft.com/office/drawing/2014/main" id="{AC1C4C07-81EE-40D5-9096-A9A9339B648C}"/>
              </a:ext>
            </a:extLst>
          </p:cNvPr>
          <p:cNvSpPr>
            <a:spLocks noGrp="1"/>
          </p:cNvSpPr>
          <p:nvPr>
            <p:ph type="body" sz="quarter" idx="14"/>
          </p:nvPr>
        </p:nvSpPr>
        <p:spPr>
          <a:xfrm>
            <a:off x="1012371" y="1463040"/>
            <a:ext cx="10515600" cy="820478"/>
          </a:xfrm>
        </p:spPr>
        <p:txBody>
          <a:bodyPr/>
          <a:lstStyle/>
          <a:p>
            <a:pPr marL="0" indent="0">
              <a:spcBef>
                <a:spcPts val="0"/>
              </a:spcBef>
              <a:buNone/>
            </a:pPr>
            <a:r>
              <a:rPr lang="en-US" dirty="0"/>
              <a:t>Using Excel’s Regression Tool to Develop the Estimated Multiple Regression Equation:</a:t>
            </a:r>
          </a:p>
          <a:p>
            <a:pPr>
              <a:spcBef>
                <a:spcPts val="0"/>
              </a:spcBef>
            </a:pPr>
            <a:endParaRPr lang="en-US" sz="2300" dirty="0"/>
          </a:p>
          <a:p>
            <a:endParaRPr lang="en-US" dirty="0"/>
          </a:p>
        </p:txBody>
      </p:sp>
      <p:sp>
        <p:nvSpPr>
          <p:cNvPr id="3" name="Content Placeholder 2"/>
          <p:cNvSpPr>
            <a:spLocks noGrp="1"/>
          </p:cNvSpPr>
          <p:nvPr>
            <p:ph type="body" sz="quarter" idx="12"/>
          </p:nvPr>
        </p:nvSpPr>
        <p:spPr>
          <a:xfrm>
            <a:off x="1012371" y="2374958"/>
            <a:ext cx="10515600" cy="637598"/>
          </a:xfrm>
          <a:prstGeom prst="rect">
            <a:avLst/>
          </a:prstGeom>
          <a:ln>
            <a:noFill/>
          </a:ln>
        </p:spPr>
        <p:txBody>
          <a:bodyPr/>
          <a:lstStyle/>
          <a:p>
            <a:pPr marL="0" indent="0">
              <a:spcBef>
                <a:spcPts val="0"/>
              </a:spcBef>
              <a:buNone/>
            </a:pPr>
            <a:r>
              <a:rPr lang="en-US" dirty="0"/>
              <a:t>Figure 7.11: Data Analysis Tools Box</a:t>
            </a:r>
          </a:p>
        </p:txBody>
      </p:sp>
      <p:pic>
        <p:nvPicPr>
          <p:cNvPr id="9" name="Picture Placeholder 8" descr="The data analysis tools box shows the following analysis tools: covariance, descriptive statistics, exponential smoothing, f-test two-sample for variances, Fourier analysis, histogram, moving average, random number generation, rank and percentile, and regression, which is selected.&#10;&#10;">
            <a:extLst>
              <a:ext uri="{FF2B5EF4-FFF2-40B4-BE49-F238E27FC236}">
                <a16:creationId xmlns:a16="http://schemas.microsoft.com/office/drawing/2014/main" id="{4B8B3CB4-D74C-4D31-9C85-E1556B531BF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6390" t="18088" r="16186" b="11881"/>
          <a:stretch/>
        </p:blipFill>
        <p:spPr>
          <a:xfrm>
            <a:off x="3337559" y="2963289"/>
            <a:ext cx="5516880" cy="2865119"/>
          </a:xfrm>
        </p:spPr>
      </p:pic>
    </p:spTree>
    <p:extLst>
      <p:ext uri="{BB962C8B-B14F-4D97-AF65-F5344CB8AC3E}">
        <p14:creationId xmlns:p14="http://schemas.microsoft.com/office/powerpoint/2010/main" val="2517486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9 of 11) </a:t>
            </a:r>
            <a:endParaRPr lang="fr-FR" sz="3600" dirty="0"/>
          </a:p>
        </p:txBody>
      </p:sp>
      <p:sp>
        <p:nvSpPr>
          <p:cNvPr id="3" name="Text Placeholder 2">
            <a:extLst>
              <a:ext uri="{FF2B5EF4-FFF2-40B4-BE49-F238E27FC236}">
                <a16:creationId xmlns:a16="http://schemas.microsoft.com/office/drawing/2014/main" id="{1F7E98AC-44B6-4CD9-9342-6F09446CD350}"/>
              </a:ext>
            </a:extLst>
          </p:cNvPr>
          <p:cNvSpPr>
            <a:spLocks noGrp="1"/>
          </p:cNvSpPr>
          <p:nvPr>
            <p:ph type="body" sz="quarter" idx="12"/>
          </p:nvPr>
        </p:nvSpPr>
        <p:spPr>
          <a:xfrm>
            <a:off x="838200" y="1463040"/>
            <a:ext cx="4191000" cy="2270759"/>
          </a:xfrm>
        </p:spPr>
        <p:txBody>
          <a:bodyPr/>
          <a:lstStyle/>
          <a:p>
            <a:pPr marL="0" indent="0">
              <a:buNone/>
            </a:pPr>
            <a:r>
              <a:rPr lang="fr-FR" dirty="0"/>
              <a:t>Figure 7.12: </a:t>
            </a:r>
            <a:r>
              <a:rPr lang="fr-FR" dirty="0" err="1"/>
              <a:t>Regression</a:t>
            </a:r>
            <a:r>
              <a:rPr lang="fr-FR" dirty="0"/>
              <a:t> </a:t>
            </a:r>
            <a:r>
              <a:rPr lang="fr-FR" dirty="0" err="1"/>
              <a:t>Dialog</a:t>
            </a:r>
            <a:r>
              <a:rPr lang="fr-FR" dirty="0"/>
              <a:t> Box</a:t>
            </a:r>
            <a:endParaRPr lang="en-US" dirty="0"/>
          </a:p>
        </p:txBody>
      </p:sp>
      <p:pic>
        <p:nvPicPr>
          <p:cNvPr id="9" name="Picture Placeholder 8" descr="The regression dialog box contains the input and output options panel. The input panel contains input y range and input x range. Three check boxes are shown below. The checkboxes are as follows. Labels, checked; constant is zero, confidence level, checked with option 99%. The output options contain three radio buttons. The radio buttons are as follows: Output range, new worksheet ply, selected, and new workbook. Below this, the residuals contain four check boxes. The checkboxes are as follows: residuals, residual plots, standardized residuals, and line fit plots. Below this, the check box for normal probability plots is shown.&#10;&#10;">
            <a:extLst>
              <a:ext uri="{FF2B5EF4-FFF2-40B4-BE49-F238E27FC236}">
                <a16:creationId xmlns:a16="http://schemas.microsoft.com/office/drawing/2014/main" id="{84784DC9-0478-4BF3-A618-3E720BFD6F2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5508" t="11917" r="15796" b="6890"/>
          <a:stretch/>
        </p:blipFill>
        <p:spPr>
          <a:xfrm>
            <a:off x="5516880" y="1463040"/>
            <a:ext cx="4967356" cy="4401340"/>
          </a:xfrm>
        </p:spPr>
      </p:pic>
    </p:spTree>
    <p:extLst>
      <p:ext uri="{BB962C8B-B14F-4D97-AF65-F5344CB8AC3E}">
        <p14:creationId xmlns:p14="http://schemas.microsoft.com/office/powerpoint/2010/main" val="2311737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10 of 11) </a:t>
            </a:r>
          </a:p>
        </p:txBody>
      </p:sp>
      <p:sp>
        <p:nvSpPr>
          <p:cNvPr id="3" name="Text Placeholder 2">
            <a:extLst>
              <a:ext uri="{FF2B5EF4-FFF2-40B4-BE49-F238E27FC236}">
                <a16:creationId xmlns:a16="http://schemas.microsoft.com/office/drawing/2014/main" id="{0AACD50E-FD7B-4A11-A2E8-D2FE86DA49D1}"/>
              </a:ext>
            </a:extLst>
          </p:cNvPr>
          <p:cNvSpPr>
            <a:spLocks noGrp="1"/>
          </p:cNvSpPr>
          <p:nvPr>
            <p:ph type="body" sz="quarter" idx="12"/>
          </p:nvPr>
        </p:nvSpPr>
        <p:spPr>
          <a:xfrm>
            <a:off x="838199" y="1463040"/>
            <a:ext cx="10515599" cy="1717675"/>
          </a:xfrm>
        </p:spPr>
        <p:txBody>
          <a:bodyPr/>
          <a:lstStyle/>
          <a:p>
            <a:pPr marL="0" indent="0">
              <a:buNone/>
            </a:pPr>
            <a:r>
              <a:rPr lang="en-US" dirty="0"/>
              <a:t>Figure 7.13: Excel Regression Output for the Butler Trucking Company with Miles and Deliveries as Independent Variables</a:t>
            </a:r>
          </a:p>
        </p:txBody>
      </p:sp>
      <p:pic>
        <p:nvPicPr>
          <p:cNvPr id="9" name="Picture Placeholder 8" descr="The table lists the regression statistics, d f, s s, m s, f, and significance f below Anova, and coefficients, standard error, t stat, p-value, lower 95%, upper 95%, lower 99.0%, and upper 99.0% for intercepts, miles, and deliveries.">
            <a:extLst>
              <a:ext uri="{FF2B5EF4-FFF2-40B4-BE49-F238E27FC236}">
                <a16:creationId xmlns:a16="http://schemas.microsoft.com/office/drawing/2014/main" id="{7C269714-98DA-4D7C-8440-E76465EBDC5C}"/>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3517" b="5109"/>
          <a:stretch/>
        </p:blipFill>
        <p:spPr>
          <a:xfrm>
            <a:off x="2697479" y="2425573"/>
            <a:ext cx="6797042" cy="3625090"/>
          </a:xfrm>
        </p:spPr>
      </p:pic>
    </p:spTree>
    <p:extLst>
      <p:ext uri="{BB962C8B-B14F-4D97-AF65-F5344CB8AC3E}">
        <p14:creationId xmlns:p14="http://schemas.microsoft.com/office/powerpoint/2010/main" val="252011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The Multiple Regression Model </a:t>
            </a:r>
            <a:r>
              <a:rPr lang="en-US" sz="3600" dirty="0"/>
              <a:t>(Slide 11 of 11) </a:t>
            </a:r>
            <a:endParaRPr lang="en-US" dirty="0"/>
          </a:p>
        </p:txBody>
      </p:sp>
      <p:sp>
        <p:nvSpPr>
          <p:cNvPr id="3" name="Text Placeholder 2">
            <a:extLst>
              <a:ext uri="{FF2B5EF4-FFF2-40B4-BE49-F238E27FC236}">
                <a16:creationId xmlns:a16="http://schemas.microsoft.com/office/drawing/2014/main" id="{4B257219-4B69-4791-A14A-F6D227F5DCD7}"/>
              </a:ext>
            </a:extLst>
          </p:cNvPr>
          <p:cNvSpPr>
            <a:spLocks noGrp="1"/>
          </p:cNvSpPr>
          <p:nvPr>
            <p:ph type="body" sz="quarter" idx="12"/>
          </p:nvPr>
        </p:nvSpPr>
        <p:spPr>
          <a:xfrm>
            <a:off x="838200" y="1463040"/>
            <a:ext cx="3322320" cy="3444240"/>
          </a:xfrm>
        </p:spPr>
        <p:txBody>
          <a:bodyPr/>
          <a:lstStyle/>
          <a:p>
            <a:pPr marL="0" indent="0">
              <a:buNone/>
            </a:pPr>
            <a:r>
              <a:rPr lang="en-US" dirty="0"/>
              <a:t>Figure 7.14: Graph of the Regression Equation for Multiple Regression Analysis with Two Independent Variables</a:t>
            </a:r>
          </a:p>
        </p:txBody>
      </p:sp>
      <p:pic>
        <p:nvPicPr>
          <p:cNvPr id="9" name="Picture Placeholder 8" descr="The graph plots delivery time versus number of deliveries and miles. E sub 7 is the distance between y sub 7 and y cap sub 7.">
            <a:extLst>
              <a:ext uri="{FF2B5EF4-FFF2-40B4-BE49-F238E27FC236}">
                <a16:creationId xmlns:a16="http://schemas.microsoft.com/office/drawing/2014/main" id="{0348AF2C-BD57-49FA-B440-715205267CA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101" t="17050" r="8696" b="6775"/>
          <a:stretch/>
        </p:blipFill>
        <p:spPr>
          <a:xfrm>
            <a:off x="4462346" y="1463040"/>
            <a:ext cx="7138271" cy="4373880"/>
          </a:xfrm>
        </p:spPr>
      </p:pic>
    </p:spTree>
    <p:extLst>
      <p:ext uri="{BB962C8B-B14F-4D97-AF65-F5344CB8AC3E}">
        <p14:creationId xmlns:p14="http://schemas.microsoft.com/office/powerpoint/2010/main" val="351402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and Regression</a:t>
            </a:r>
          </a:p>
        </p:txBody>
      </p:sp>
      <p:sp>
        <p:nvSpPr>
          <p:cNvPr id="3" name="Text Placeholder 2"/>
          <p:cNvSpPr>
            <a:spLocks noGrp="1"/>
          </p:cNvSpPr>
          <p:nvPr>
            <p:ph type="body" idx="1"/>
          </p:nvPr>
        </p:nvSpPr>
        <p:spPr/>
        <p:txBody>
          <a:bodyPr/>
          <a:lstStyle/>
          <a:p>
            <a:r>
              <a:rPr lang="en-US" dirty="0"/>
              <a:t>Conditions Necessary for Valid Inference in the Least Squares Regression Model</a:t>
            </a:r>
          </a:p>
          <a:p>
            <a:r>
              <a:rPr lang="en-US" dirty="0"/>
              <a:t>Testing Individual Regression Parameters</a:t>
            </a:r>
          </a:p>
          <a:p>
            <a:r>
              <a:rPr lang="en-US" dirty="0"/>
              <a:t>Addressing Nonsignificant Independent Variables</a:t>
            </a:r>
          </a:p>
          <a:p>
            <a:r>
              <a:rPr lang="en-US" dirty="0"/>
              <a:t>Multicollinearity</a:t>
            </a:r>
          </a:p>
        </p:txBody>
      </p:sp>
    </p:spTree>
    <p:extLst>
      <p:ext uri="{BB962C8B-B14F-4D97-AF65-F5344CB8AC3E}">
        <p14:creationId xmlns:p14="http://schemas.microsoft.com/office/powerpoint/2010/main" val="355427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Simple Linear Regression Model </a:t>
            </a:r>
            <a:r>
              <a:rPr lang="en-US" sz="3600" dirty="0"/>
              <a:t>(Slide 1 of 5)</a:t>
            </a:r>
          </a:p>
        </p:txBody>
      </p:sp>
      <p:sp>
        <p:nvSpPr>
          <p:cNvPr id="3" name="Content Placeholder 2"/>
          <p:cNvSpPr>
            <a:spLocks noGrp="1"/>
          </p:cNvSpPr>
          <p:nvPr>
            <p:ph type="body" sz="quarter" idx="12"/>
          </p:nvPr>
        </p:nvSpPr>
        <p:spPr>
          <a:prstGeom prst="rect">
            <a:avLst/>
          </a:prstGeom>
          <a:ln>
            <a:noFill/>
          </a:ln>
        </p:spPr>
        <p:txBody>
          <a:bodyPr>
            <a:normAutofit fontScale="70000" lnSpcReduction="20000"/>
          </a:bodyPr>
          <a:lstStyle/>
          <a:p>
            <a:pPr marL="0" indent="0">
              <a:buNone/>
            </a:pPr>
            <a:r>
              <a:rPr lang="en-US" sz="4000" dirty="0"/>
              <a:t>Regression Model:</a:t>
            </a:r>
          </a:p>
          <a:p>
            <a:pPr marL="342900" indent="-342900"/>
            <a:r>
              <a:rPr lang="en-US" sz="3700" dirty="0"/>
              <a:t>The equation that describes how </a:t>
            </a:r>
            <a:r>
              <a:rPr lang="en-US" sz="3700" i="1" dirty="0"/>
              <a:t>y</a:t>
            </a:r>
            <a:r>
              <a:rPr lang="en-US" sz="3700" dirty="0"/>
              <a:t> is related to </a:t>
            </a:r>
            <a:r>
              <a:rPr lang="en-US" sz="3700" i="1" dirty="0"/>
              <a:t>x</a:t>
            </a:r>
            <a:r>
              <a:rPr lang="en-US" sz="3700" dirty="0"/>
              <a:t> and an error term.</a:t>
            </a:r>
          </a:p>
        </p:txBody>
      </p:sp>
      <p:pic>
        <p:nvPicPr>
          <p:cNvPr id="8" name="Picture Placeholder 7" descr="Simple linear regression model is Y = beta sub 0 + beta sub 1 x + epsilon.">
            <a:extLst>
              <a:ext uri="{FF2B5EF4-FFF2-40B4-BE49-F238E27FC236}">
                <a16:creationId xmlns:a16="http://schemas.microsoft.com/office/drawing/2014/main" id="{B67BF008-B629-4ADB-862A-41271AB0151A}"/>
              </a:ext>
            </a:extLst>
          </p:cNvPr>
          <p:cNvPicPr>
            <a:picLocks noGrp="1" noChangeAspect="1"/>
          </p:cNvPicPr>
          <p:nvPr>
            <p:ph type="pic" sz="quarter" idx="13"/>
          </p:nvPr>
        </p:nvPicPr>
        <p:blipFill rotWithShape="1">
          <a:blip r:embed="rId4"/>
          <a:srcRect t="-4739" b="-10773"/>
          <a:stretch/>
        </p:blipFill>
        <p:spPr>
          <a:xfrm>
            <a:off x="838199" y="2473272"/>
            <a:ext cx="10515599" cy="1367209"/>
          </a:xfrm>
          <a:prstGeom prst="rect">
            <a:avLst/>
          </a:prstGeom>
        </p:spPr>
      </p:pic>
      <p:sp>
        <p:nvSpPr>
          <p:cNvPr id="21" name="Text Placeholder 20">
            <a:extLst>
              <a:ext uri="{FF2B5EF4-FFF2-40B4-BE49-F238E27FC236}">
                <a16:creationId xmlns:a16="http://schemas.microsoft.com/office/drawing/2014/main" id="{77FABF58-EAB1-42E8-9278-6043F72195B6}"/>
              </a:ext>
            </a:extLst>
          </p:cNvPr>
          <p:cNvSpPr>
            <a:spLocks noGrp="1"/>
          </p:cNvSpPr>
          <p:nvPr>
            <p:ph type="body" sz="quarter" idx="15"/>
          </p:nvPr>
        </p:nvSpPr>
        <p:spPr>
          <a:xfrm>
            <a:off x="838197" y="4023360"/>
            <a:ext cx="10515601" cy="409211"/>
          </a:xfrm>
        </p:spPr>
        <p:txBody>
          <a:bodyPr/>
          <a:lstStyle/>
          <a:p>
            <a:pPr marL="914400" lvl="2" indent="-219075">
              <a:lnSpc>
                <a:spcPct val="100000"/>
              </a:lnSpc>
            </a:pPr>
            <a:r>
              <a:rPr lang="en-US" sz="2400" dirty="0"/>
              <a:t>Parameters: The characteristics of the population, </a:t>
            </a:r>
            <a:endParaRPr lang="en-US" sz="2400" baseline="-25000" dirty="0"/>
          </a:p>
        </p:txBody>
      </p:sp>
      <p:graphicFrame>
        <p:nvGraphicFramePr>
          <p:cNvPr id="25" name="Object 24">
            <a:extLst>
              <a:ext uri="{FF2B5EF4-FFF2-40B4-BE49-F238E27FC236}">
                <a16:creationId xmlns:a16="http://schemas.microsoft.com/office/drawing/2014/main" id="{BF9343C5-630E-4E87-AFC5-C5930E107796}"/>
              </a:ext>
            </a:extLst>
          </p:cNvPr>
          <p:cNvGraphicFramePr>
            <a:graphicFrameLocks noChangeAspect="1"/>
          </p:cNvGraphicFramePr>
          <p:nvPr>
            <p:extLst>
              <p:ext uri="{D42A27DB-BD31-4B8C-83A1-F6EECF244321}">
                <p14:modId xmlns:p14="http://schemas.microsoft.com/office/powerpoint/2010/main" val="3716638405"/>
              </p:ext>
            </p:extLst>
          </p:nvPr>
        </p:nvGraphicFramePr>
        <p:xfrm>
          <a:off x="7955294" y="3984648"/>
          <a:ext cx="1458913" cy="485775"/>
        </p:xfrm>
        <a:graphic>
          <a:graphicData uri="http://schemas.openxmlformats.org/presentationml/2006/ole">
            <mc:AlternateContent xmlns:mc="http://schemas.openxmlformats.org/markup-compatibility/2006">
              <mc:Choice xmlns:v="urn:schemas-microsoft-com:vml" Requires="v">
                <p:oleObj spid="_x0000_s43168" name="Equation" r:id="rId5" imgW="685800" imgH="228600" progId="Equation.DSMT4">
                  <p:embed/>
                </p:oleObj>
              </mc:Choice>
              <mc:Fallback>
                <p:oleObj name="Equation" r:id="rId5" imgW="685800" imgH="228600" progId="Equation.DSMT4">
                  <p:embed/>
                  <p:pic>
                    <p:nvPicPr>
                      <p:cNvPr id="0" name=""/>
                      <p:cNvPicPr/>
                      <p:nvPr/>
                    </p:nvPicPr>
                    <p:blipFill>
                      <a:blip r:embed="rId6"/>
                      <a:stretch>
                        <a:fillRect/>
                      </a:stretch>
                    </p:blipFill>
                    <p:spPr>
                      <a:xfrm>
                        <a:off x="7955294" y="3984648"/>
                        <a:ext cx="1458913" cy="485775"/>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5CD713F1-E58E-439C-B294-CE996E7BD5CC}"/>
              </a:ext>
            </a:extLst>
          </p:cNvPr>
          <p:cNvSpPr>
            <a:spLocks noGrp="1"/>
          </p:cNvSpPr>
          <p:nvPr>
            <p:ph type="body" sz="quarter" idx="14"/>
          </p:nvPr>
        </p:nvSpPr>
        <p:spPr>
          <a:xfrm>
            <a:off x="838198" y="4487435"/>
            <a:ext cx="10515600" cy="409211"/>
          </a:xfrm>
        </p:spPr>
        <p:txBody>
          <a:bodyPr/>
          <a:lstStyle/>
          <a:p>
            <a:pPr marL="914400" lvl="2" indent="-219075">
              <a:lnSpc>
                <a:spcPct val="100000"/>
              </a:lnSpc>
            </a:pPr>
            <a:r>
              <a:rPr lang="en-US" sz="2400" dirty="0"/>
              <a:t>Random variable: Error term, </a:t>
            </a:r>
            <a:endParaRPr lang="en-US" sz="2400" i="1" dirty="0"/>
          </a:p>
        </p:txBody>
      </p:sp>
      <p:graphicFrame>
        <p:nvGraphicFramePr>
          <p:cNvPr id="26" name="Object 25">
            <a:extLst>
              <a:ext uri="{FF2B5EF4-FFF2-40B4-BE49-F238E27FC236}">
                <a16:creationId xmlns:a16="http://schemas.microsoft.com/office/drawing/2014/main" id="{FB12761F-6CEF-43D2-B9D0-561F40854AEA}"/>
              </a:ext>
            </a:extLst>
          </p:cNvPr>
          <p:cNvGraphicFramePr>
            <a:graphicFrameLocks noChangeAspect="1"/>
          </p:cNvGraphicFramePr>
          <p:nvPr>
            <p:extLst>
              <p:ext uri="{D42A27DB-BD31-4B8C-83A1-F6EECF244321}">
                <p14:modId xmlns:p14="http://schemas.microsoft.com/office/powerpoint/2010/main" val="2940221996"/>
              </p:ext>
            </p:extLst>
          </p:nvPr>
        </p:nvGraphicFramePr>
        <p:xfrm>
          <a:off x="5457510" y="4578635"/>
          <a:ext cx="324356" cy="297518"/>
        </p:xfrm>
        <a:graphic>
          <a:graphicData uri="http://schemas.openxmlformats.org/presentationml/2006/ole">
            <mc:AlternateContent xmlns:mc="http://schemas.openxmlformats.org/markup-compatibility/2006">
              <mc:Choice xmlns:v="urn:schemas-microsoft-com:vml" Requires="v">
                <p:oleObj spid="_x0000_s43169" name="Equation" r:id="rId7" imgW="152280" imgH="139680" progId="Equation.DSMT4">
                  <p:embed/>
                </p:oleObj>
              </mc:Choice>
              <mc:Fallback>
                <p:oleObj name="Equation" r:id="rId7" imgW="152280" imgH="139680" progId="Equation.DSMT4">
                  <p:embed/>
                  <p:pic>
                    <p:nvPicPr>
                      <p:cNvPr id="0" name=""/>
                      <p:cNvPicPr/>
                      <p:nvPr/>
                    </p:nvPicPr>
                    <p:blipFill>
                      <a:blip r:embed="rId8"/>
                      <a:stretch>
                        <a:fillRect/>
                      </a:stretch>
                    </p:blipFill>
                    <p:spPr>
                      <a:xfrm>
                        <a:off x="5457510" y="4578635"/>
                        <a:ext cx="324356" cy="297518"/>
                      </a:xfrm>
                      <a:prstGeom prst="rect">
                        <a:avLst/>
                      </a:prstGeom>
                    </p:spPr>
                  </p:pic>
                </p:oleObj>
              </mc:Fallback>
            </mc:AlternateContent>
          </a:graphicData>
        </a:graphic>
      </p:graphicFrame>
      <p:sp>
        <p:nvSpPr>
          <p:cNvPr id="22" name="Text Placeholder 21">
            <a:extLst>
              <a:ext uri="{FF2B5EF4-FFF2-40B4-BE49-F238E27FC236}">
                <a16:creationId xmlns:a16="http://schemas.microsoft.com/office/drawing/2014/main" id="{D9F0C0A3-FABB-44E3-BD00-1718E60EE0ED}"/>
              </a:ext>
            </a:extLst>
          </p:cNvPr>
          <p:cNvSpPr>
            <a:spLocks noGrp="1"/>
          </p:cNvSpPr>
          <p:nvPr>
            <p:ph type="body" sz="quarter" idx="16"/>
          </p:nvPr>
        </p:nvSpPr>
        <p:spPr>
          <a:xfrm>
            <a:off x="838196" y="4976820"/>
            <a:ext cx="10515602" cy="1327562"/>
          </a:xfrm>
        </p:spPr>
        <p:txBody>
          <a:bodyPr/>
          <a:lstStyle/>
          <a:p>
            <a:pPr marL="914400" indent="-219075">
              <a:buFont typeface="Arial" panose="020B0604020202020204" pitchFamily="34" charset="0"/>
              <a:buChar char="•"/>
            </a:pPr>
            <a:r>
              <a:rPr lang="en-US" sz="2400" dirty="0"/>
              <a:t>The error term accounts for the variability in </a:t>
            </a:r>
            <a:r>
              <a:rPr lang="en-US" sz="2400" i="1" dirty="0"/>
              <a:t>y </a:t>
            </a:r>
            <a:r>
              <a:rPr lang="en-US" sz="2400" dirty="0"/>
              <a:t>that cannot be explained by the linear relationship between </a:t>
            </a:r>
            <a:r>
              <a:rPr lang="en-US" sz="2400" i="1" dirty="0"/>
              <a:t>x</a:t>
            </a:r>
            <a:r>
              <a:rPr lang="en-US" sz="2400" dirty="0"/>
              <a:t> and </a:t>
            </a:r>
            <a:r>
              <a:rPr lang="en-US" sz="2400" i="1" dirty="0"/>
              <a:t>y.</a:t>
            </a:r>
          </a:p>
          <a:p>
            <a:endParaRPr lang="en-US" sz="2400" dirty="0"/>
          </a:p>
        </p:txBody>
      </p:sp>
    </p:spTree>
    <p:extLst>
      <p:ext uri="{BB962C8B-B14F-4D97-AF65-F5344CB8AC3E}">
        <p14:creationId xmlns:p14="http://schemas.microsoft.com/office/powerpoint/2010/main" val="1345146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 of 15)</a:t>
            </a:r>
          </a:p>
        </p:txBody>
      </p:sp>
      <p:sp>
        <p:nvSpPr>
          <p:cNvPr id="3" name="Content Placeholder 2"/>
          <p:cNvSpPr>
            <a:spLocks noGrp="1"/>
          </p:cNvSpPr>
          <p:nvPr>
            <p:ph type="body" sz="quarter" idx="12"/>
          </p:nvPr>
        </p:nvSpPr>
        <p:spPr>
          <a:xfrm>
            <a:off x="838200" y="1463040"/>
            <a:ext cx="10515600" cy="637598"/>
          </a:xfrm>
          <a:prstGeom prst="rect">
            <a:avLst/>
          </a:prstGeom>
          <a:ln>
            <a:noFill/>
          </a:ln>
        </p:spPr>
        <p:txBody>
          <a:bodyPr/>
          <a:lstStyle/>
          <a:p>
            <a:pPr marL="457200">
              <a:lnSpc>
                <a:spcPct val="100000"/>
              </a:lnSpc>
              <a:spcBef>
                <a:spcPts val="0"/>
              </a:spcBef>
            </a:pPr>
            <a:r>
              <a:rPr lang="en-US" sz="2600" b="1" dirty="0"/>
              <a:t>Statistical inference</a:t>
            </a:r>
            <a:r>
              <a:rPr lang="en-US" sz="2600" dirty="0"/>
              <a:t>:</a:t>
            </a:r>
            <a:r>
              <a:rPr lang="en-US" sz="2600" b="1" dirty="0"/>
              <a:t> </a:t>
            </a:r>
            <a:r>
              <a:rPr lang="en-US" sz="2600" dirty="0"/>
              <a:t>Process of making estimates and drawing conclusions about one or more characteristics of a population (the value of one or more parameters) through the analysis of sample data drawn from the population.</a:t>
            </a:r>
          </a:p>
          <a:p>
            <a:pPr marL="457200">
              <a:lnSpc>
                <a:spcPct val="100000"/>
              </a:lnSpc>
            </a:pPr>
            <a:r>
              <a:rPr lang="en-US" sz="2600" dirty="0"/>
              <a:t>In regression, inference is commonly used to estimate and draw conclusions about:</a:t>
            </a:r>
          </a:p>
          <a:p>
            <a:pPr marL="914400" lvl="2">
              <a:lnSpc>
                <a:spcPct val="100000"/>
              </a:lnSpc>
            </a:pPr>
            <a:r>
              <a:rPr lang="en-US" sz="2400" dirty="0"/>
              <a:t>The regression parameters</a:t>
            </a:r>
          </a:p>
        </p:txBody>
      </p:sp>
      <p:graphicFrame>
        <p:nvGraphicFramePr>
          <p:cNvPr id="9" name="Object 8">
            <a:extLst>
              <a:ext uri="{FF2B5EF4-FFF2-40B4-BE49-F238E27FC236}">
                <a16:creationId xmlns:a16="http://schemas.microsoft.com/office/drawing/2014/main" id="{659CB420-68DC-4EAD-800E-AF67ACD9A60B}"/>
              </a:ext>
            </a:extLst>
          </p:cNvPr>
          <p:cNvGraphicFramePr>
            <a:graphicFrameLocks noChangeAspect="1"/>
          </p:cNvGraphicFramePr>
          <p:nvPr>
            <p:extLst>
              <p:ext uri="{D42A27DB-BD31-4B8C-83A1-F6EECF244321}">
                <p14:modId xmlns:p14="http://schemas.microsoft.com/office/powerpoint/2010/main" val="2504321345"/>
              </p:ext>
            </p:extLst>
          </p:nvPr>
        </p:nvGraphicFramePr>
        <p:xfrm>
          <a:off x="5186998" y="4042410"/>
          <a:ext cx="2184400" cy="482600"/>
        </p:xfrm>
        <a:graphic>
          <a:graphicData uri="http://schemas.openxmlformats.org/presentationml/2006/ole">
            <mc:AlternateContent xmlns:mc="http://schemas.openxmlformats.org/markup-compatibility/2006">
              <mc:Choice xmlns:v="urn:schemas-microsoft-com:vml" Requires="v">
                <p:oleObj spid="_x0000_s63630" name="Equation" r:id="rId4" imgW="1091880" imgH="241200" progId="Equation.DSMT4">
                  <p:embed/>
                </p:oleObj>
              </mc:Choice>
              <mc:Fallback>
                <p:oleObj name="Equation" r:id="rId4" imgW="1091880" imgH="241200" progId="Equation.DSMT4">
                  <p:embed/>
                  <p:pic>
                    <p:nvPicPr>
                      <p:cNvPr id="0" name=""/>
                      <p:cNvPicPr/>
                      <p:nvPr/>
                    </p:nvPicPr>
                    <p:blipFill>
                      <a:blip r:embed="rId5"/>
                      <a:stretch>
                        <a:fillRect/>
                      </a:stretch>
                    </p:blipFill>
                    <p:spPr>
                      <a:xfrm>
                        <a:off x="5186998" y="4042410"/>
                        <a:ext cx="2184400" cy="48260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62BE1B79-9C06-44FD-B4D1-EAA371E7E916}"/>
              </a:ext>
            </a:extLst>
          </p:cNvPr>
          <p:cNvSpPr>
            <a:spLocks noGrp="1"/>
          </p:cNvSpPr>
          <p:nvPr>
            <p:ph type="body" sz="quarter" idx="16"/>
          </p:nvPr>
        </p:nvSpPr>
        <p:spPr>
          <a:xfrm>
            <a:off x="838199" y="4573362"/>
            <a:ext cx="10515599" cy="1119187"/>
          </a:xfrm>
        </p:spPr>
        <p:txBody>
          <a:bodyPr/>
          <a:lstStyle/>
          <a:p>
            <a:pPr marL="914400" lvl="2"/>
            <a:r>
              <a:rPr lang="en-US" sz="2400" dirty="0"/>
              <a:t>The mean value and/or the predicted value of the dependent variable </a:t>
            </a:r>
            <a:r>
              <a:rPr lang="en-US" sz="2400" i="1" dirty="0"/>
              <a:t>y </a:t>
            </a:r>
            <a:r>
              <a:rPr lang="en-US" sz="2400" dirty="0"/>
              <a:t>for specific values of the independent variables</a:t>
            </a:r>
          </a:p>
          <a:p>
            <a:endParaRPr lang="en-US" dirty="0"/>
          </a:p>
        </p:txBody>
      </p:sp>
      <p:graphicFrame>
        <p:nvGraphicFramePr>
          <p:cNvPr id="10" name="Object 9">
            <a:extLst>
              <a:ext uri="{FF2B5EF4-FFF2-40B4-BE49-F238E27FC236}">
                <a16:creationId xmlns:a16="http://schemas.microsoft.com/office/drawing/2014/main" id="{CF6C5A97-9258-42CE-83D2-1E57CFB8C82A}"/>
              </a:ext>
            </a:extLst>
          </p:cNvPr>
          <p:cNvGraphicFramePr>
            <a:graphicFrameLocks noChangeAspect="1"/>
          </p:cNvGraphicFramePr>
          <p:nvPr>
            <p:extLst>
              <p:ext uri="{D42A27DB-BD31-4B8C-83A1-F6EECF244321}">
                <p14:modId xmlns:p14="http://schemas.microsoft.com/office/powerpoint/2010/main" val="3069095656"/>
              </p:ext>
            </p:extLst>
          </p:nvPr>
        </p:nvGraphicFramePr>
        <p:xfrm>
          <a:off x="7310438" y="4861975"/>
          <a:ext cx="1625600" cy="508000"/>
        </p:xfrm>
        <a:graphic>
          <a:graphicData uri="http://schemas.openxmlformats.org/presentationml/2006/ole">
            <mc:AlternateContent xmlns:mc="http://schemas.openxmlformats.org/markup-compatibility/2006">
              <mc:Choice xmlns:v="urn:schemas-microsoft-com:vml" Requires="v">
                <p:oleObj spid="_x0000_s63631" name="Equation" r:id="rId6" imgW="812520" imgH="253800" progId="Equation.DSMT4">
                  <p:embed/>
                </p:oleObj>
              </mc:Choice>
              <mc:Fallback>
                <p:oleObj name="Equation" r:id="rId6" imgW="812520" imgH="253800" progId="Equation.DSMT4">
                  <p:embed/>
                  <p:pic>
                    <p:nvPicPr>
                      <p:cNvPr id="9" name="Object 8">
                        <a:extLst>
                          <a:ext uri="{FF2B5EF4-FFF2-40B4-BE49-F238E27FC236}">
                            <a16:creationId xmlns:a16="http://schemas.microsoft.com/office/drawing/2014/main" id="{659CB420-68DC-4EAD-800E-AF67ACD9A60B}"/>
                          </a:ext>
                        </a:extLst>
                      </p:cNvPr>
                      <p:cNvPicPr/>
                      <p:nvPr/>
                    </p:nvPicPr>
                    <p:blipFill>
                      <a:blip r:embed="rId7"/>
                      <a:stretch>
                        <a:fillRect/>
                      </a:stretch>
                    </p:blipFill>
                    <p:spPr>
                      <a:xfrm>
                        <a:off x="7310438" y="4861975"/>
                        <a:ext cx="1625600" cy="50800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69835ECF-2536-46BD-93E0-3B869E9B411B}"/>
              </a:ext>
            </a:extLst>
          </p:cNvPr>
          <p:cNvSpPr>
            <a:spLocks noGrp="1"/>
          </p:cNvSpPr>
          <p:nvPr>
            <p:ph type="body" sz="quarter" idx="14"/>
          </p:nvPr>
        </p:nvSpPr>
        <p:spPr>
          <a:xfrm>
            <a:off x="838198" y="5456427"/>
            <a:ext cx="10515600" cy="752623"/>
          </a:xfrm>
        </p:spPr>
        <p:txBody>
          <a:bodyPr/>
          <a:lstStyle/>
          <a:p>
            <a:pPr marL="457200"/>
            <a:r>
              <a:rPr lang="en-US" sz="2600" dirty="0"/>
              <a:t>Consider both </a:t>
            </a:r>
            <a:r>
              <a:rPr lang="en-US" sz="2600" b="1" dirty="0"/>
              <a:t>hypothesis testing </a:t>
            </a:r>
            <a:r>
              <a:rPr lang="en-US" sz="2600" dirty="0"/>
              <a:t>and </a:t>
            </a:r>
            <a:r>
              <a:rPr lang="en-US" sz="2600" b="1" dirty="0"/>
              <a:t>interval estimation.</a:t>
            </a:r>
          </a:p>
          <a:p>
            <a:endParaRPr lang="en-US" dirty="0"/>
          </a:p>
        </p:txBody>
      </p:sp>
    </p:spTree>
    <p:extLst>
      <p:ext uri="{BB962C8B-B14F-4D97-AF65-F5344CB8AC3E}">
        <p14:creationId xmlns:p14="http://schemas.microsoft.com/office/powerpoint/2010/main" val="2163500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2 of 15)</a:t>
            </a:r>
          </a:p>
        </p:txBody>
      </p:sp>
      <p:sp>
        <p:nvSpPr>
          <p:cNvPr id="3" name="Content Placeholder 2"/>
          <p:cNvSpPr>
            <a:spLocks noGrp="1"/>
          </p:cNvSpPr>
          <p:nvPr>
            <p:ph type="body" sz="quarter" idx="12"/>
          </p:nvPr>
        </p:nvSpPr>
        <p:spPr>
          <a:xfrm>
            <a:off x="838200" y="1463039"/>
            <a:ext cx="10515600" cy="2016343"/>
          </a:xfrm>
          <a:prstGeom prst="rect">
            <a:avLst/>
          </a:prstGeom>
          <a:ln>
            <a:noFill/>
          </a:ln>
        </p:spPr>
        <p:txBody>
          <a:bodyPr/>
          <a:lstStyle/>
          <a:p>
            <a:pPr marL="0" indent="0">
              <a:lnSpc>
                <a:spcPct val="100000"/>
              </a:lnSpc>
              <a:buNone/>
            </a:pPr>
            <a:r>
              <a:rPr lang="en-US" dirty="0"/>
              <a:t>Conditions Necessary for Valid Inference in the Least Squares Regression Model:</a:t>
            </a:r>
          </a:p>
          <a:p>
            <a:pPr marL="457200"/>
            <a:r>
              <a:rPr lang="en-US" sz="2600" dirty="0"/>
              <a:t>For any given combination of values of the independent variables </a:t>
            </a:r>
            <a:endParaRPr lang="en-US" sz="2200" b="1" dirty="0"/>
          </a:p>
        </p:txBody>
      </p:sp>
      <p:graphicFrame>
        <p:nvGraphicFramePr>
          <p:cNvPr id="9" name="Object 8">
            <a:extLst>
              <a:ext uri="{FF2B5EF4-FFF2-40B4-BE49-F238E27FC236}">
                <a16:creationId xmlns:a16="http://schemas.microsoft.com/office/drawing/2014/main" id="{1B1B7D1C-2502-4885-9C13-28783F603848}"/>
              </a:ext>
            </a:extLst>
          </p:cNvPr>
          <p:cNvGraphicFramePr>
            <a:graphicFrameLocks noChangeAspect="1"/>
          </p:cNvGraphicFramePr>
          <p:nvPr>
            <p:extLst>
              <p:ext uri="{D42A27DB-BD31-4B8C-83A1-F6EECF244321}">
                <p14:modId xmlns:p14="http://schemas.microsoft.com/office/powerpoint/2010/main" val="2664669826"/>
              </p:ext>
            </p:extLst>
          </p:nvPr>
        </p:nvGraphicFramePr>
        <p:xfrm>
          <a:off x="1376363" y="2786862"/>
          <a:ext cx="1625600" cy="482600"/>
        </p:xfrm>
        <a:graphic>
          <a:graphicData uri="http://schemas.openxmlformats.org/presentationml/2006/ole">
            <mc:AlternateContent xmlns:mc="http://schemas.openxmlformats.org/markup-compatibility/2006">
              <mc:Choice xmlns:v="urn:schemas-microsoft-com:vml" Requires="v">
                <p:oleObj spid="_x0000_s64723" name="Equation" r:id="rId3" imgW="812520" imgH="241200" progId="Equation.DSMT4">
                  <p:embed/>
                </p:oleObj>
              </mc:Choice>
              <mc:Fallback>
                <p:oleObj name="Equation" r:id="rId3" imgW="812520" imgH="241200" progId="Equation.DSMT4">
                  <p:embed/>
                  <p:pic>
                    <p:nvPicPr>
                      <p:cNvPr id="10" name="Object 9">
                        <a:extLst>
                          <a:ext uri="{FF2B5EF4-FFF2-40B4-BE49-F238E27FC236}">
                            <a16:creationId xmlns:a16="http://schemas.microsoft.com/office/drawing/2014/main" id="{CF6C5A97-9258-42CE-83D2-1E57CFB8C82A}"/>
                          </a:ext>
                        </a:extLst>
                      </p:cNvPr>
                      <p:cNvPicPr/>
                      <p:nvPr/>
                    </p:nvPicPr>
                    <p:blipFill>
                      <a:blip r:embed="rId4"/>
                      <a:stretch>
                        <a:fillRect/>
                      </a:stretch>
                    </p:blipFill>
                    <p:spPr>
                      <a:xfrm>
                        <a:off x="1376363" y="2786862"/>
                        <a:ext cx="1625600" cy="48260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9E87F314-D09F-4CB7-AED3-9FA57A44D11E}"/>
              </a:ext>
            </a:extLst>
          </p:cNvPr>
          <p:cNvSpPr>
            <a:spLocks noGrp="1"/>
          </p:cNvSpPr>
          <p:nvPr>
            <p:ph type="body" sz="quarter" idx="15"/>
          </p:nvPr>
        </p:nvSpPr>
        <p:spPr>
          <a:xfrm>
            <a:off x="838200" y="2773680"/>
            <a:ext cx="10515599" cy="495782"/>
          </a:xfrm>
        </p:spPr>
        <p:txBody>
          <a:bodyPr/>
          <a:lstStyle/>
          <a:p>
            <a:pPr indent="1951038">
              <a:buNone/>
            </a:pPr>
            <a:r>
              <a:rPr lang="en-US" sz="2600" dirty="0"/>
              <a:t>the population of potential error terms </a:t>
            </a:r>
            <a:endParaRPr lang="en-US" dirty="0"/>
          </a:p>
        </p:txBody>
      </p:sp>
      <p:graphicFrame>
        <p:nvGraphicFramePr>
          <p:cNvPr id="10" name="Object 9">
            <a:extLst>
              <a:ext uri="{FF2B5EF4-FFF2-40B4-BE49-F238E27FC236}">
                <a16:creationId xmlns:a16="http://schemas.microsoft.com/office/drawing/2014/main" id="{44640DF3-DEF3-4FAE-97CD-F3D864F4D4D0}"/>
              </a:ext>
            </a:extLst>
          </p:cNvPr>
          <p:cNvGraphicFramePr>
            <a:graphicFrameLocks noChangeAspect="1"/>
          </p:cNvGraphicFramePr>
          <p:nvPr>
            <p:extLst>
              <p:ext uri="{D42A27DB-BD31-4B8C-83A1-F6EECF244321}">
                <p14:modId xmlns:p14="http://schemas.microsoft.com/office/powerpoint/2010/main" val="3423295355"/>
              </p:ext>
            </p:extLst>
          </p:nvPr>
        </p:nvGraphicFramePr>
        <p:xfrm>
          <a:off x="8385809" y="2858955"/>
          <a:ext cx="287654" cy="317074"/>
        </p:xfrm>
        <a:graphic>
          <a:graphicData uri="http://schemas.openxmlformats.org/presentationml/2006/ole">
            <mc:AlternateContent xmlns:mc="http://schemas.openxmlformats.org/markup-compatibility/2006">
              <mc:Choice xmlns:v="urn:schemas-microsoft-com:vml" Requires="v">
                <p:oleObj spid="_x0000_s64724" name="Equation" r:id="rId5" imgW="126720" imgH="139680" progId="Equation.DSMT4">
                  <p:embed/>
                </p:oleObj>
              </mc:Choice>
              <mc:Fallback>
                <p:oleObj name="Equation" r:id="rId5" imgW="126720" imgH="139680" progId="Equation.DSMT4">
                  <p:embed/>
                  <p:pic>
                    <p:nvPicPr>
                      <p:cNvPr id="0" name=""/>
                      <p:cNvPicPr/>
                      <p:nvPr/>
                    </p:nvPicPr>
                    <p:blipFill>
                      <a:blip r:embed="rId6"/>
                      <a:stretch>
                        <a:fillRect/>
                      </a:stretch>
                    </p:blipFill>
                    <p:spPr>
                      <a:xfrm>
                        <a:off x="8385809" y="2858955"/>
                        <a:ext cx="287654" cy="317074"/>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41EC8874-5B8A-4FAC-82EB-7AF29F1D381A}"/>
              </a:ext>
            </a:extLst>
          </p:cNvPr>
          <p:cNvSpPr>
            <a:spLocks noGrp="1"/>
          </p:cNvSpPr>
          <p:nvPr>
            <p:ph type="body" sz="quarter" idx="14"/>
          </p:nvPr>
        </p:nvSpPr>
        <p:spPr>
          <a:xfrm>
            <a:off x="838199" y="2773681"/>
            <a:ext cx="10515600" cy="1131490"/>
          </a:xfrm>
        </p:spPr>
        <p:txBody>
          <a:bodyPr/>
          <a:lstStyle/>
          <a:p>
            <a:pPr marL="457200" indent="7315200">
              <a:buNone/>
            </a:pPr>
            <a:r>
              <a:rPr lang="en-US" sz="2600" dirty="0"/>
              <a:t>is normally distributed with a mean of 0 and a constant variance.</a:t>
            </a:r>
          </a:p>
          <a:p>
            <a:pPr marL="457200"/>
            <a:r>
              <a:rPr lang="en-US" sz="2600" dirty="0"/>
              <a:t>The values of </a:t>
            </a:r>
          </a:p>
        </p:txBody>
      </p:sp>
      <p:graphicFrame>
        <p:nvGraphicFramePr>
          <p:cNvPr id="11" name="Object 10">
            <a:extLst>
              <a:ext uri="{FF2B5EF4-FFF2-40B4-BE49-F238E27FC236}">
                <a16:creationId xmlns:a16="http://schemas.microsoft.com/office/drawing/2014/main" id="{97348461-2115-47EE-8BFE-C5AE80FE6E48}"/>
              </a:ext>
            </a:extLst>
          </p:cNvPr>
          <p:cNvGraphicFramePr>
            <a:graphicFrameLocks noChangeAspect="1"/>
          </p:cNvGraphicFramePr>
          <p:nvPr>
            <p:extLst>
              <p:ext uri="{D42A27DB-BD31-4B8C-83A1-F6EECF244321}">
                <p14:modId xmlns:p14="http://schemas.microsoft.com/office/powerpoint/2010/main" val="4119412561"/>
              </p:ext>
            </p:extLst>
          </p:nvPr>
        </p:nvGraphicFramePr>
        <p:xfrm>
          <a:off x="3216909" y="3702396"/>
          <a:ext cx="287654" cy="317074"/>
        </p:xfrm>
        <a:graphic>
          <a:graphicData uri="http://schemas.openxmlformats.org/presentationml/2006/ole">
            <mc:AlternateContent xmlns:mc="http://schemas.openxmlformats.org/markup-compatibility/2006">
              <mc:Choice xmlns:v="urn:schemas-microsoft-com:vml" Requires="v">
                <p:oleObj spid="_x0000_s64725" name="Equation" r:id="rId7" imgW="126720" imgH="139680" progId="Equation.DSMT4">
                  <p:embed/>
                </p:oleObj>
              </mc:Choice>
              <mc:Fallback>
                <p:oleObj name="Equation" r:id="rId7" imgW="126720" imgH="139680" progId="Equation.DSMT4">
                  <p:embed/>
                  <p:pic>
                    <p:nvPicPr>
                      <p:cNvPr id="10" name="Object 9">
                        <a:extLst>
                          <a:ext uri="{FF2B5EF4-FFF2-40B4-BE49-F238E27FC236}">
                            <a16:creationId xmlns:a16="http://schemas.microsoft.com/office/drawing/2014/main" id="{44640DF3-DEF3-4FAE-97CD-F3D864F4D4D0}"/>
                          </a:ext>
                        </a:extLst>
                      </p:cNvPr>
                      <p:cNvPicPr/>
                      <p:nvPr/>
                    </p:nvPicPr>
                    <p:blipFill>
                      <a:blip r:embed="rId8"/>
                      <a:stretch>
                        <a:fillRect/>
                      </a:stretch>
                    </p:blipFill>
                    <p:spPr>
                      <a:xfrm>
                        <a:off x="3216909" y="3702396"/>
                        <a:ext cx="287654" cy="317074"/>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87202BCB-963E-441A-837B-ABFB49507ADE}"/>
              </a:ext>
            </a:extLst>
          </p:cNvPr>
          <p:cNvSpPr>
            <a:spLocks noGrp="1"/>
          </p:cNvSpPr>
          <p:nvPr>
            <p:ph type="body" sz="quarter" idx="16"/>
          </p:nvPr>
        </p:nvSpPr>
        <p:spPr>
          <a:xfrm>
            <a:off x="1376363" y="3608921"/>
            <a:ext cx="9855514" cy="1119187"/>
          </a:xfrm>
        </p:spPr>
        <p:txBody>
          <a:bodyPr/>
          <a:lstStyle/>
          <a:p>
            <a:pPr marL="2057400"/>
            <a:r>
              <a:rPr lang="en-US" sz="2600" dirty="0"/>
              <a:t>are statistically independent.</a:t>
            </a:r>
          </a:p>
        </p:txBody>
      </p:sp>
    </p:spTree>
    <p:extLst>
      <p:ext uri="{BB962C8B-B14F-4D97-AF65-F5344CB8AC3E}">
        <p14:creationId xmlns:p14="http://schemas.microsoft.com/office/powerpoint/2010/main" val="1233678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3 of 15)</a:t>
            </a:r>
            <a:endParaRPr lang="en-US" dirty="0"/>
          </a:p>
        </p:txBody>
      </p:sp>
      <p:sp>
        <p:nvSpPr>
          <p:cNvPr id="3" name="Text Placeholder 2">
            <a:extLst>
              <a:ext uri="{FF2B5EF4-FFF2-40B4-BE49-F238E27FC236}">
                <a16:creationId xmlns:a16="http://schemas.microsoft.com/office/drawing/2014/main" id="{430D8D6B-4B6E-436F-8C58-94E55F2ED24B}"/>
              </a:ext>
            </a:extLst>
          </p:cNvPr>
          <p:cNvSpPr>
            <a:spLocks noGrp="1"/>
          </p:cNvSpPr>
          <p:nvPr>
            <p:ph type="body" sz="quarter" idx="12"/>
          </p:nvPr>
        </p:nvSpPr>
        <p:spPr>
          <a:xfrm>
            <a:off x="838200" y="1463040"/>
            <a:ext cx="4089400" cy="2766060"/>
          </a:xfrm>
        </p:spPr>
        <p:txBody>
          <a:bodyPr/>
          <a:lstStyle/>
          <a:p>
            <a:pPr marL="0" indent="0">
              <a:buNone/>
            </a:pPr>
            <a:r>
              <a:rPr lang="en-US" dirty="0"/>
              <a:t>Figure 7.15: Illustration of the Conditions for Valid Inference in Regression</a:t>
            </a:r>
          </a:p>
        </p:txBody>
      </p:sp>
      <p:pic>
        <p:nvPicPr>
          <p:cNvPr id="9" name="Picture Placeholder 8" descr="The graph shows four normal distribution curves of y at x = 0, x = 10, x = 20, and x = 30. A line of y cap = b sub 0 + b sub 1 x passes through the mean of four curves. Note: The distribution of y has the same shape at each x value.&#10;&#10;">
            <a:extLst>
              <a:ext uri="{FF2B5EF4-FFF2-40B4-BE49-F238E27FC236}">
                <a16:creationId xmlns:a16="http://schemas.microsoft.com/office/drawing/2014/main" id="{9AB967F2-1F07-4217-B856-5F1C1BE8142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2483" b="5362"/>
          <a:stretch/>
        </p:blipFill>
        <p:spPr>
          <a:xfrm>
            <a:off x="5417818" y="1371600"/>
            <a:ext cx="5554981" cy="4480448"/>
          </a:xfrm>
        </p:spPr>
      </p:pic>
    </p:spTree>
    <p:extLst>
      <p:ext uri="{BB962C8B-B14F-4D97-AF65-F5344CB8AC3E}">
        <p14:creationId xmlns:p14="http://schemas.microsoft.com/office/powerpoint/2010/main" val="2713531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and Regression </a:t>
            </a:r>
            <a:r>
              <a:rPr lang="en-US" sz="3600" dirty="0"/>
              <a:t>(Slide 4 of 15)</a:t>
            </a:r>
            <a:endParaRPr lang="en-US" dirty="0"/>
          </a:p>
        </p:txBody>
      </p:sp>
      <p:sp>
        <p:nvSpPr>
          <p:cNvPr id="7" name="Text Placeholder 6">
            <a:extLst>
              <a:ext uri="{FF2B5EF4-FFF2-40B4-BE49-F238E27FC236}">
                <a16:creationId xmlns:a16="http://schemas.microsoft.com/office/drawing/2014/main" id="{0F743A3B-295C-47DF-8F92-B131748CAFBC}"/>
              </a:ext>
            </a:extLst>
          </p:cNvPr>
          <p:cNvSpPr>
            <a:spLocks noGrp="1"/>
          </p:cNvSpPr>
          <p:nvPr>
            <p:ph type="body" sz="quarter" idx="12"/>
          </p:nvPr>
        </p:nvSpPr>
        <p:spPr>
          <a:xfrm>
            <a:off x="838200" y="1463040"/>
            <a:ext cx="10515600" cy="1717675"/>
          </a:xfrm>
        </p:spPr>
        <p:txBody>
          <a:bodyPr/>
          <a:lstStyle/>
          <a:p>
            <a:pPr marL="0" indent="0">
              <a:buNone/>
            </a:pPr>
            <a:r>
              <a:rPr lang="en-US" dirty="0"/>
              <a:t>Figure 7.16: Example of a Random Error Pattern in a Scatter Chart of Residuals and Predicted Values of the Dependent Variable</a:t>
            </a:r>
          </a:p>
        </p:txBody>
      </p:sp>
      <p:pic>
        <p:nvPicPr>
          <p:cNvPr id="11" name="Picture Placeholder 10" descr="The graph plots e versus y cap. The graph shows a random scatter chart with scatter points concentrated around 0.">
            <a:extLst>
              <a:ext uri="{FF2B5EF4-FFF2-40B4-BE49-F238E27FC236}">
                <a16:creationId xmlns:a16="http://schemas.microsoft.com/office/drawing/2014/main" id="{E4ADCFDB-3D00-4F2D-A784-D7DA9F2E692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5935" t="22679" r="14530" b="8126"/>
          <a:stretch/>
        </p:blipFill>
        <p:spPr>
          <a:xfrm>
            <a:off x="2778125" y="2337807"/>
            <a:ext cx="6635750" cy="3611645"/>
          </a:xfrm>
        </p:spPr>
      </p:pic>
    </p:spTree>
    <p:extLst>
      <p:ext uri="{BB962C8B-B14F-4D97-AF65-F5344CB8AC3E}">
        <p14:creationId xmlns:p14="http://schemas.microsoft.com/office/powerpoint/2010/main" val="1978319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5 of 15)</a:t>
            </a:r>
            <a:endParaRPr lang="en-US" dirty="0"/>
          </a:p>
        </p:txBody>
      </p:sp>
      <p:sp>
        <p:nvSpPr>
          <p:cNvPr id="3" name="Text Placeholder 2">
            <a:extLst>
              <a:ext uri="{FF2B5EF4-FFF2-40B4-BE49-F238E27FC236}">
                <a16:creationId xmlns:a16="http://schemas.microsoft.com/office/drawing/2014/main" id="{4D181433-FBF0-4891-B65F-D80F18220A8F}"/>
              </a:ext>
            </a:extLst>
          </p:cNvPr>
          <p:cNvSpPr>
            <a:spLocks noGrp="1"/>
          </p:cNvSpPr>
          <p:nvPr>
            <p:ph type="body" sz="quarter" idx="12"/>
          </p:nvPr>
        </p:nvSpPr>
        <p:spPr>
          <a:xfrm>
            <a:off x="838200" y="1463040"/>
            <a:ext cx="4102100" cy="1717675"/>
          </a:xfrm>
        </p:spPr>
        <p:txBody>
          <a:bodyPr/>
          <a:lstStyle/>
          <a:p>
            <a:pPr marL="0" indent="0">
              <a:buNone/>
            </a:pPr>
            <a:r>
              <a:rPr lang="en-US" dirty="0"/>
              <a:t>Figure 7.17: Examples of Diagnostic Scatter Charts of Residuals from Four Regressions</a:t>
            </a:r>
          </a:p>
        </p:txBody>
      </p:sp>
      <p:pic>
        <p:nvPicPr>
          <p:cNvPr id="9" name="Picture Placeholder 8" descr="The panel a, b, c and d plots e versus x. The panel a shows a scatter chart where the scatter points are densely concentrated around 0 for smaller values of x and scarcely concentrated as the values of x increases. The panel b shows a v-shaped scatter chart. The panel c shows a scatter chart where the scatter points are densely plotted below 0 and are scarcely plotted above 0. The panel d shows the lines connecting the dots forming peaks and troughs. ">
            <a:extLst>
              <a:ext uri="{FF2B5EF4-FFF2-40B4-BE49-F238E27FC236}">
                <a16:creationId xmlns:a16="http://schemas.microsoft.com/office/drawing/2014/main" id="{FF556665-3C5D-4BD5-A418-29902EB2684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5817" b="4588"/>
          <a:stretch/>
        </p:blipFill>
        <p:spPr>
          <a:xfrm>
            <a:off x="5232399" y="1442086"/>
            <a:ext cx="5971032" cy="4470400"/>
          </a:xfrm>
        </p:spPr>
      </p:pic>
    </p:spTree>
    <p:extLst>
      <p:ext uri="{BB962C8B-B14F-4D97-AF65-F5344CB8AC3E}">
        <p14:creationId xmlns:p14="http://schemas.microsoft.com/office/powerpoint/2010/main" val="4264904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6 of 15)</a:t>
            </a:r>
            <a:endParaRPr lang="en-US" dirty="0"/>
          </a:p>
        </p:txBody>
      </p:sp>
      <p:sp>
        <p:nvSpPr>
          <p:cNvPr id="3" name="Text Placeholder 2">
            <a:extLst>
              <a:ext uri="{FF2B5EF4-FFF2-40B4-BE49-F238E27FC236}">
                <a16:creationId xmlns:a16="http://schemas.microsoft.com/office/drawing/2014/main" id="{50809FBC-7196-4901-A16C-63152EEB45EA}"/>
              </a:ext>
            </a:extLst>
          </p:cNvPr>
          <p:cNvSpPr>
            <a:spLocks noGrp="1"/>
          </p:cNvSpPr>
          <p:nvPr>
            <p:ph type="body" sz="quarter" idx="12"/>
          </p:nvPr>
        </p:nvSpPr>
        <p:spPr>
          <a:xfrm>
            <a:off x="838200" y="1463040"/>
            <a:ext cx="10807700" cy="1717675"/>
          </a:xfrm>
        </p:spPr>
        <p:txBody>
          <a:bodyPr/>
          <a:lstStyle/>
          <a:p>
            <a:pPr marL="0" indent="0">
              <a:buNone/>
            </a:pPr>
            <a:r>
              <a:rPr lang="en-US" dirty="0"/>
              <a:t>Figure 7.18: Excel Residual Plots for the Butler Trucking Company Multiple Regression</a:t>
            </a:r>
          </a:p>
        </p:txBody>
      </p:sp>
      <p:pic>
        <p:nvPicPr>
          <p:cNvPr id="9" name="Picture Placeholder 8" descr="The miles residual scatter graph plots residuals versus miles. The points in the graph are plotted in the form of vertical lines from 40 to 60 miles and from negative 2 to 2. ">
            <a:extLst>
              <a:ext uri="{FF2B5EF4-FFF2-40B4-BE49-F238E27FC236}">
                <a16:creationId xmlns:a16="http://schemas.microsoft.com/office/drawing/2014/main" id="{8F7DCCB1-5420-4E0E-B1C2-9C96DD420E1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501" t="9639" r="9771" b="47483"/>
          <a:stretch/>
        </p:blipFill>
        <p:spPr>
          <a:xfrm>
            <a:off x="546100" y="2370132"/>
            <a:ext cx="5401769" cy="3323893"/>
          </a:xfrm>
        </p:spPr>
      </p:pic>
      <p:pic>
        <p:nvPicPr>
          <p:cNvPr id="15" name="Picture Placeholder 14" descr="The deliveries residual scatter graph plots residuals versus deliveries. The points in the graph are plotted in the form of vertical lines from 1 to 6 miles and from negative 2 to 2.    ">
            <a:extLst>
              <a:ext uri="{FF2B5EF4-FFF2-40B4-BE49-F238E27FC236}">
                <a16:creationId xmlns:a16="http://schemas.microsoft.com/office/drawing/2014/main" id="{9FF9EC8E-1BFD-4C02-8772-87DDCDDEA8F4}"/>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0088" t="51789" r="9928" b="4432"/>
          <a:stretch/>
        </p:blipFill>
        <p:spPr>
          <a:xfrm>
            <a:off x="6239969" y="2370132"/>
            <a:ext cx="5232248" cy="3276713"/>
          </a:xfrm>
        </p:spPr>
      </p:pic>
    </p:spTree>
    <p:extLst>
      <p:ext uri="{BB962C8B-B14F-4D97-AF65-F5344CB8AC3E}">
        <p14:creationId xmlns:p14="http://schemas.microsoft.com/office/powerpoint/2010/main" val="401843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7 of 15)</a:t>
            </a:r>
            <a:endParaRPr lang="en-US" dirty="0"/>
          </a:p>
        </p:txBody>
      </p:sp>
      <p:sp>
        <p:nvSpPr>
          <p:cNvPr id="3" name="Text Placeholder 2">
            <a:extLst>
              <a:ext uri="{FF2B5EF4-FFF2-40B4-BE49-F238E27FC236}">
                <a16:creationId xmlns:a16="http://schemas.microsoft.com/office/drawing/2014/main" id="{45C2F98D-BC6E-4092-AEBC-2D41CE48936B}"/>
              </a:ext>
            </a:extLst>
          </p:cNvPr>
          <p:cNvSpPr>
            <a:spLocks noGrp="1"/>
          </p:cNvSpPr>
          <p:nvPr>
            <p:ph type="body" sz="quarter" idx="12"/>
          </p:nvPr>
        </p:nvSpPr>
        <p:spPr>
          <a:xfrm>
            <a:off x="838200" y="1463040"/>
            <a:ext cx="3672840" cy="1691640"/>
          </a:xfrm>
        </p:spPr>
        <p:txBody>
          <a:bodyPr/>
          <a:lstStyle/>
          <a:p>
            <a:pPr marL="0" indent="0">
              <a:buNone/>
            </a:pPr>
            <a:r>
              <a:rPr lang="en-US" dirty="0"/>
              <a:t>Figure 7.19: Table of the First Several Predicted Values</a:t>
            </a:r>
          </a:p>
        </p:txBody>
      </p:sp>
      <p:graphicFrame>
        <p:nvGraphicFramePr>
          <p:cNvPr id="7" name="Object 6">
            <a:extLst>
              <a:ext uri="{FF2B5EF4-FFF2-40B4-BE49-F238E27FC236}">
                <a16:creationId xmlns:a16="http://schemas.microsoft.com/office/drawing/2014/main" id="{9F903BAE-1869-40C4-A374-E2DF5D19662F}"/>
              </a:ext>
            </a:extLst>
          </p:cNvPr>
          <p:cNvGraphicFramePr>
            <a:graphicFrameLocks noChangeAspect="1"/>
          </p:cNvGraphicFramePr>
          <p:nvPr>
            <p:extLst>
              <p:ext uri="{D42A27DB-BD31-4B8C-83A1-F6EECF244321}">
                <p14:modId xmlns:p14="http://schemas.microsoft.com/office/powerpoint/2010/main" val="3528018203"/>
              </p:ext>
            </p:extLst>
          </p:nvPr>
        </p:nvGraphicFramePr>
        <p:xfrm>
          <a:off x="1905000" y="2263140"/>
          <a:ext cx="297792" cy="477144"/>
        </p:xfrm>
        <a:graphic>
          <a:graphicData uri="http://schemas.openxmlformats.org/presentationml/2006/ole">
            <mc:AlternateContent xmlns:mc="http://schemas.openxmlformats.org/markup-compatibility/2006">
              <mc:Choice xmlns:v="urn:schemas-microsoft-com:vml" Requires="v">
                <p:oleObj spid="_x0000_s65608" name="Equation" r:id="rId4" imgW="126720" imgH="203040" progId="Equation.DSMT4">
                  <p:embed/>
                </p:oleObj>
              </mc:Choice>
              <mc:Fallback>
                <p:oleObj name="Equation" r:id="rId4" imgW="126720" imgH="203040" progId="Equation.DSMT4">
                  <p:embed/>
                  <p:pic>
                    <p:nvPicPr>
                      <p:cNvPr id="0" name=""/>
                      <p:cNvPicPr/>
                      <p:nvPr/>
                    </p:nvPicPr>
                    <p:blipFill>
                      <a:blip r:embed="rId5"/>
                      <a:stretch>
                        <a:fillRect/>
                      </a:stretch>
                    </p:blipFill>
                    <p:spPr>
                      <a:xfrm>
                        <a:off x="1905000" y="2263140"/>
                        <a:ext cx="297792" cy="477144"/>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4E16A3B3-B7D7-4EC2-B5CC-A15DE1E97CDB}"/>
              </a:ext>
            </a:extLst>
          </p:cNvPr>
          <p:cNvSpPr>
            <a:spLocks noGrp="1"/>
          </p:cNvSpPr>
          <p:nvPr>
            <p:ph type="body" sz="quarter" idx="14"/>
          </p:nvPr>
        </p:nvSpPr>
        <p:spPr>
          <a:xfrm>
            <a:off x="838200" y="2217420"/>
            <a:ext cx="4572001" cy="2400299"/>
          </a:xfrm>
        </p:spPr>
        <p:txBody>
          <a:bodyPr/>
          <a:lstStyle/>
          <a:p>
            <a:pPr marL="0" indent="1311275">
              <a:buNone/>
            </a:pPr>
            <a:r>
              <a:rPr lang="en-US" dirty="0"/>
              <a:t>and Residuals </a:t>
            </a:r>
            <a:r>
              <a:rPr lang="en-US" i="1" dirty="0"/>
              <a:t>e</a:t>
            </a:r>
            <a:r>
              <a:rPr lang="en-US" dirty="0"/>
              <a:t> Generated by the Excel Regression Tool</a:t>
            </a:r>
          </a:p>
        </p:txBody>
      </p:sp>
      <p:pic>
        <p:nvPicPr>
          <p:cNvPr id="11" name="Picture Placeholder 10" descr="The table lists the observation, predicted time, and residuals.">
            <a:extLst>
              <a:ext uri="{FF2B5EF4-FFF2-40B4-BE49-F238E27FC236}">
                <a16:creationId xmlns:a16="http://schemas.microsoft.com/office/drawing/2014/main" id="{CBBD42E0-0B91-42E8-ADBC-44D75B78981A}"/>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l="22464" t="15721" r="22240" b="6917"/>
          <a:stretch/>
        </p:blipFill>
        <p:spPr>
          <a:xfrm>
            <a:off x="6788868" y="1371601"/>
            <a:ext cx="4075705" cy="4572000"/>
          </a:xfrm>
        </p:spPr>
      </p:pic>
    </p:spTree>
    <p:extLst>
      <p:ext uri="{BB962C8B-B14F-4D97-AF65-F5344CB8AC3E}">
        <p14:creationId xmlns:p14="http://schemas.microsoft.com/office/powerpoint/2010/main" val="3344833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8 of 15)</a:t>
            </a:r>
            <a:endParaRPr lang="en-US" dirty="0"/>
          </a:p>
        </p:txBody>
      </p:sp>
      <p:sp>
        <p:nvSpPr>
          <p:cNvPr id="3" name="Text Placeholder 2">
            <a:extLst>
              <a:ext uri="{FF2B5EF4-FFF2-40B4-BE49-F238E27FC236}">
                <a16:creationId xmlns:a16="http://schemas.microsoft.com/office/drawing/2014/main" id="{22D2AD58-A8FE-4070-9FE4-80AC7A9FF308}"/>
              </a:ext>
            </a:extLst>
          </p:cNvPr>
          <p:cNvSpPr>
            <a:spLocks noGrp="1"/>
          </p:cNvSpPr>
          <p:nvPr>
            <p:ph type="body" sz="quarter" idx="12"/>
          </p:nvPr>
        </p:nvSpPr>
        <p:spPr>
          <a:xfrm>
            <a:off x="838200" y="1463040"/>
            <a:ext cx="3215640" cy="1539240"/>
          </a:xfrm>
        </p:spPr>
        <p:txBody>
          <a:bodyPr/>
          <a:lstStyle/>
          <a:p>
            <a:pPr marL="0" indent="0">
              <a:buNone/>
            </a:pPr>
            <a:r>
              <a:rPr lang="en-US" dirty="0"/>
              <a:t>Figure 7.20: Scatter Chart of Predicted Values </a:t>
            </a:r>
          </a:p>
        </p:txBody>
      </p:sp>
      <p:graphicFrame>
        <p:nvGraphicFramePr>
          <p:cNvPr id="11" name="Object 10">
            <a:extLst>
              <a:ext uri="{FF2B5EF4-FFF2-40B4-BE49-F238E27FC236}">
                <a16:creationId xmlns:a16="http://schemas.microsoft.com/office/drawing/2014/main" id="{358C6B66-09B9-44E7-9DE6-E0649BCD2C95}"/>
              </a:ext>
            </a:extLst>
          </p:cNvPr>
          <p:cNvGraphicFramePr>
            <a:graphicFrameLocks noChangeAspect="1"/>
          </p:cNvGraphicFramePr>
          <p:nvPr>
            <p:extLst>
              <p:ext uri="{D42A27DB-BD31-4B8C-83A1-F6EECF244321}">
                <p14:modId xmlns:p14="http://schemas.microsoft.com/office/powerpoint/2010/main" val="1719469938"/>
              </p:ext>
            </p:extLst>
          </p:nvPr>
        </p:nvGraphicFramePr>
        <p:xfrm>
          <a:off x="1905000" y="2251665"/>
          <a:ext cx="297792" cy="477144"/>
        </p:xfrm>
        <a:graphic>
          <a:graphicData uri="http://schemas.openxmlformats.org/presentationml/2006/ole">
            <mc:AlternateContent xmlns:mc="http://schemas.openxmlformats.org/markup-compatibility/2006">
              <mc:Choice xmlns:v="urn:schemas-microsoft-com:vml" Requires="v">
                <p:oleObj spid="_x0000_s66633" name="Equation" r:id="rId4" imgW="126720" imgH="203040" progId="Equation.DSMT4">
                  <p:embed/>
                </p:oleObj>
              </mc:Choice>
              <mc:Fallback>
                <p:oleObj name="Equation" r:id="rId4" imgW="126720" imgH="203040" progId="Equation.DSMT4">
                  <p:embed/>
                  <p:pic>
                    <p:nvPicPr>
                      <p:cNvPr id="0" name=""/>
                      <p:cNvPicPr/>
                      <p:nvPr/>
                    </p:nvPicPr>
                    <p:blipFill>
                      <a:blip r:embed="rId5"/>
                      <a:stretch>
                        <a:fillRect/>
                      </a:stretch>
                    </p:blipFill>
                    <p:spPr>
                      <a:xfrm>
                        <a:off x="1905000" y="2251665"/>
                        <a:ext cx="297792" cy="477144"/>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B0A00B64-630D-4E17-86C5-101AF2C894EE}"/>
              </a:ext>
            </a:extLst>
          </p:cNvPr>
          <p:cNvSpPr>
            <a:spLocks noGrp="1"/>
          </p:cNvSpPr>
          <p:nvPr>
            <p:ph type="body" sz="quarter" idx="14"/>
          </p:nvPr>
        </p:nvSpPr>
        <p:spPr>
          <a:xfrm>
            <a:off x="838200" y="2225463"/>
            <a:ext cx="2667000" cy="731521"/>
          </a:xfrm>
        </p:spPr>
        <p:txBody>
          <a:bodyPr/>
          <a:lstStyle/>
          <a:p>
            <a:pPr marL="0" indent="1311275">
              <a:buNone/>
            </a:pPr>
            <a:r>
              <a:rPr lang="en-US" dirty="0"/>
              <a:t>and Residuals </a:t>
            </a:r>
            <a:r>
              <a:rPr lang="en-US" i="1" dirty="0"/>
              <a:t>e</a:t>
            </a:r>
          </a:p>
        </p:txBody>
      </p:sp>
      <p:pic>
        <p:nvPicPr>
          <p:cNvPr id="10" name="Picture Placeholder 9" descr="The graph plots residuals versus predicted values of the dependent variable. The graph shows a scatter chart concentrated around 0.">
            <a:extLst>
              <a:ext uri="{FF2B5EF4-FFF2-40B4-BE49-F238E27FC236}">
                <a16:creationId xmlns:a16="http://schemas.microsoft.com/office/drawing/2014/main" id="{30089949-81D9-4EDF-A66A-E045BBC2DA88}"/>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t="11528" b="5724"/>
          <a:stretch/>
        </p:blipFill>
        <p:spPr>
          <a:xfrm>
            <a:off x="4593663" y="1463040"/>
            <a:ext cx="7003977" cy="4294675"/>
          </a:xfrm>
        </p:spPr>
      </p:pic>
    </p:spTree>
    <p:extLst>
      <p:ext uri="{BB962C8B-B14F-4D97-AF65-F5344CB8AC3E}">
        <p14:creationId xmlns:p14="http://schemas.microsoft.com/office/powerpoint/2010/main" val="1306582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9 of 15)</a:t>
            </a:r>
          </a:p>
        </p:txBody>
      </p:sp>
      <p:sp>
        <p:nvSpPr>
          <p:cNvPr id="3" name="Content Placeholder 2"/>
          <p:cNvSpPr>
            <a:spLocks noGrp="1"/>
          </p:cNvSpPr>
          <p:nvPr>
            <p:ph type="body" sz="quarter" idx="12"/>
          </p:nvPr>
        </p:nvSpPr>
        <p:spPr>
          <a:xfrm>
            <a:off x="838200" y="1463040"/>
            <a:ext cx="10515600" cy="1295400"/>
          </a:xfrm>
          <a:prstGeom prst="rect">
            <a:avLst/>
          </a:prstGeom>
          <a:ln>
            <a:noFill/>
          </a:ln>
        </p:spPr>
        <p:txBody>
          <a:bodyPr/>
          <a:lstStyle/>
          <a:p>
            <a:pPr marL="0" indent="0">
              <a:buNone/>
            </a:pPr>
            <a:r>
              <a:rPr lang="en-US" dirty="0"/>
              <a:t>Testing Individual Regression Parameters:</a:t>
            </a:r>
          </a:p>
          <a:p>
            <a:pPr marL="457200"/>
            <a:r>
              <a:rPr lang="en-US" sz="2600" dirty="0"/>
              <a:t>To determine whether statistically significant relationships exist between the dependent variable </a:t>
            </a:r>
            <a:r>
              <a:rPr lang="en-US" sz="2600" i="1" dirty="0"/>
              <a:t>y </a:t>
            </a:r>
            <a:r>
              <a:rPr lang="en-US" sz="2600" dirty="0"/>
              <a:t>and each of the independent variables </a:t>
            </a:r>
            <a:endParaRPr lang="en-US" dirty="0"/>
          </a:p>
        </p:txBody>
      </p:sp>
      <p:graphicFrame>
        <p:nvGraphicFramePr>
          <p:cNvPr id="15" name="Object 14">
            <a:extLst>
              <a:ext uri="{FF2B5EF4-FFF2-40B4-BE49-F238E27FC236}">
                <a16:creationId xmlns:a16="http://schemas.microsoft.com/office/drawing/2014/main" id="{8572886D-09B7-4113-9CB9-69A06A929118}"/>
              </a:ext>
            </a:extLst>
          </p:cNvPr>
          <p:cNvGraphicFramePr>
            <a:graphicFrameLocks noChangeAspect="1"/>
          </p:cNvGraphicFramePr>
          <p:nvPr>
            <p:extLst>
              <p:ext uri="{D42A27DB-BD31-4B8C-83A1-F6EECF244321}">
                <p14:modId xmlns:p14="http://schemas.microsoft.com/office/powerpoint/2010/main" val="876328823"/>
              </p:ext>
            </p:extLst>
          </p:nvPr>
        </p:nvGraphicFramePr>
        <p:xfrm>
          <a:off x="1356900" y="2661756"/>
          <a:ext cx="1713960" cy="542700"/>
        </p:xfrm>
        <a:graphic>
          <a:graphicData uri="http://schemas.openxmlformats.org/presentationml/2006/ole">
            <mc:AlternateContent xmlns:mc="http://schemas.openxmlformats.org/markup-compatibility/2006">
              <mc:Choice xmlns:v="urn:schemas-microsoft-com:vml" Requires="v">
                <p:oleObj spid="_x0000_s68958" name="Equation" r:id="rId4" imgW="761760" imgH="241200" progId="Equation.DSMT4">
                  <p:embed/>
                </p:oleObj>
              </mc:Choice>
              <mc:Fallback>
                <p:oleObj name="Equation" r:id="rId4" imgW="761760" imgH="241200" progId="Equation.DSMT4">
                  <p:embed/>
                  <p:pic>
                    <p:nvPicPr>
                      <p:cNvPr id="0" name=""/>
                      <p:cNvPicPr/>
                      <p:nvPr/>
                    </p:nvPicPr>
                    <p:blipFill>
                      <a:blip r:embed="rId5"/>
                      <a:stretch>
                        <a:fillRect/>
                      </a:stretch>
                    </p:blipFill>
                    <p:spPr>
                      <a:xfrm>
                        <a:off x="1356900" y="2661756"/>
                        <a:ext cx="1713960" cy="54270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6A74B3D0-A579-4D7E-B3F9-E2A2C5D787E7}"/>
              </a:ext>
            </a:extLst>
          </p:cNvPr>
          <p:cNvSpPr>
            <a:spLocks noGrp="1"/>
          </p:cNvSpPr>
          <p:nvPr>
            <p:ph type="body" sz="quarter" idx="15"/>
          </p:nvPr>
        </p:nvSpPr>
        <p:spPr>
          <a:xfrm>
            <a:off x="838200" y="2703353"/>
            <a:ext cx="10515600" cy="1117600"/>
          </a:xfrm>
        </p:spPr>
        <p:txBody>
          <a:bodyPr/>
          <a:lstStyle/>
          <a:p>
            <a:pPr marL="2179638" indent="0">
              <a:buNone/>
            </a:pPr>
            <a:r>
              <a:rPr lang="en-US" sz="2600" dirty="0"/>
              <a:t>individually.</a:t>
            </a:r>
          </a:p>
          <a:p>
            <a:pPr marL="936625" lvl="1" indent="-250825">
              <a:spcBef>
                <a:spcPts val="1200"/>
              </a:spcBef>
            </a:pPr>
            <a:r>
              <a:rPr lang="en-US" dirty="0"/>
              <a:t>If a</a:t>
            </a:r>
          </a:p>
        </p:txBody>
      </p:sp>
      <p:graphicFrame>
        <p:nvGraphicFramePr>
          <p:cNvPr id="16" name="Object 15">
            <a:extLst>
              <a:ext uri="{FF2B5EF4-FFF2-40B4-BE49-F238E27FC236}">
                <a16:creationId xmlns:a16="http://schemas.microsoft.com/office/drawing/2014/main" id="{811F6912-2203-467B-B101-E2518C4B3467}"/>
              </a:ext>
            </a:extLst>
          </p:cNvPr>
          <p:cNvGraphicFramePr>
            <a:graphicFrameLocks noChangeAspect="1"/>
          </p:cNvGraphicFramePr>
          <p:nvPr>
            <p:extLst>
              <p:ext uri="{D42A27DB-BD31-4B8C-83A1-F6EECF244321}">
                <p14:modId xmlns:p14="http://schemas.microsoft.com/office/powerpoint/2010/main" val="1095025861"/>
              </p:ext>
            </p:extLst>
          </p:nvPr>
        </p:nvGraphicFramePr>
        <p:xfrm>
          <a:off x="2296770" y="3202285"/>
          <a:ext cx="932904" cy="506520"/>
        </p:xfrm>
        <a:graphic>
          <a:graphicData uri="http://schemas.openxmlformats.org/presentationml/2006/ole">
            <mc:AlternateContent xmlns:mc="http://schemas.openxmlformats.org/markup-compatibility/2006">
              <mc:Choice xmlns:v="urn:schemas-microsoft-com:vml" Requires="v">
                <p:oleObj spid="_x0000_s68959" name="Equation" r:id="rId6" imgW="444240" imgH="241200" progId="Equation.DSMT4">
                  <p:embed/>
                </p:oleObj>
              </mc:Choice>
              <mc:Fallback>
                <p:oleObj name="Equation" r:id="rId6" imgW="444240" imgH="241200" progId="Equation.DSMT4">
                  <p:embed/>
                  <p:pic>
                    <p:nvPicPr>
                      <p:cNvPr id="0" name=""/>
                      <p:cNvPicPr/>
                      <p:nvPr/>
                    </p:nvPicPr>
                    <p:blipFill>
                      <a:blip r:embed="rId7"/>
                      <a:stretch>
                        <a:fillRect/>
                      </a:stretch>
                    </p:blipFill>
                    <p:spPr>
                      <a:xfrm>
                        <a:off x="2296770" y="3202285"/>
                        <a:ext cx="932904" cy="50652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64BD9463-FBF2-4251-9718-554B6F8F8234}"/>
              </a:ext>
            </a:extLst>
          </p:cNvPr>
          <p:cNvSpPr>
            <a:spLocks noGrp="1"/>
          </p:cNvSpPr>
          <p:nvPr>
            <p:ph type="body" sz="quarter" idx="17"/>
          </p:nvPr>
        </p:nvSpPr>
        <p:spPr>
          <a:xfrm>
            <a:off x="838200" y="3214399"/>
            <a:ext cx="10515600" cy="938251"/>
          </a:xfrm>
        </p:spPr>
        <p:txBody>
          <a:bodyPr/>
          <a:lstStyle/>
          <a:p>
            <a:pPr marL="914400" lvl="1" indent="1431925">
              <a:buNone/>
            </a:pPr>
            <a:r>
              <a:rPr lang="en-US" dirty="0"/>
              <a:t>there is no linear relationship between the dependent variable </a:t>
            </a:r>
            <a:r>
              <a:rPr lang="en-US" i="1" dirty="0"/>
              <a:t>y</a:t>
            </a:r>
          </a:p>
          <a:p>
            <a:pPr marL="914400" lvl="1" indent="0">
              <a:buNone/>
            </a:pPr>
            <a:r>
              <a:rPr lang="en-US" dirty="0"/>
              <a:t>and the independent variable</a:t>
            </a:r>
            <a:endParaRPr lang="en-US" i="1" dirty="0"/>
          </a:p>
        </p:txBody>
      </p:sp>
      <p:graphicFrame>
        <p:nvGraphicFramePr>
          <p:cNvPr id="17" name="Object 16">
            <a:extLst>
              <a:ext uri="{FF2B5EF4-FFF2-40B4-BE49-F238E27FC236}">
                <a16:creationId xmlns:a16="http://schemas.microsoft.com/office/drawing/2014/main" id="{45A10BB6-6DF9-4902-A22A-A1DC72B5BDE0}"/>
              </a:ext>
            </a:extLst>
          </p:cNvPr>
          <p:cNvGraphicFramePr>
            <a:graphicFrameLocks noChangeAspect="1"/>
          </p:cNvGraphicFramePr>
          <p:nvPr>
            <p:extLst>
              <p:ext uri="{D42A27DB-BD31-4B8C-83A1-F6EECF244321}">
                <p14:modId xmlns:p14="http://schemas.microsoft.com/office/powerpoint/2010/main" val="4050013759"/>
              </p:ext>
            </p:extLst>
          </p:nvPr>
        </p:nvGraphicFramePr>
        <p:xfrm>
          <a:off x="5532480" y="3571210"/>
          <a:ext cx="426384" cy="506520"/>
        </p:xfrm>
        <a:graphic>
          <a:graphicData uri="http://schemas.openxmlformats.org/presentationml/2006/ole">
            <mc:AlternateContent xmlns:mc="http://schemas.openxmlformats.org/markup-compatibility/2006">
              <mc:Choice xmlns:v="urn:schemas-microsoft-com:vml" Requires="v">
                <p:oleObj spid="_x0000_s68960" name="Equation" r:id="rId8" imgW="203040" imgH="241200" progId="Equation.DSMT4">
                  <p:embed/>
                </p:oleObj>
              </mc:Choice>
              <mc:Fallback>
                <p:oleObj name="Equation" r:id="rId8" imgW="203040" imgH="241200" progId="Equation.DSMT4">
                  <p:embed/>
                  <p:pic>
                    <p:nvPicPr>
                      <p:cNvPr id="0" name=""/>
                      <p:cNvPicPr/>
                      <p:nvPr/>
                    </p:nvPicPr>
                    <p:blipFill>
                      <a:blip r:embed="rId9"/>
                      <a:stretch>
                        <a:fillRect/>
                      </a:stretch>
                    </p:blipFill>
                    <p:spPr>
                      <a:xfrm>
                        <a:off x="5532480" y="3571210"/>
                        <a:ext cx="426384" cy="50652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15AE1E09-1F91-4830-AA9B-2572587CD86C}"/>
              </a:ext>
            </a:extLst>
          </p:cNvPr>
          <p:cNvSpPr>
            <a:spLocks noGrp="1"/>
          </p:cNvSpPr>
          <p:nvPr>
            <p:ph type="body" sz="quarter" idx="16"/>
          </p:nvPr>
        </p:nvSpPr>
        <p:spPr>
          <a:xfrm>
            <a:off x="838200" y="4152650"/>
            <a:ext cx="1752600" cy="555435"/>
          </a:xfrm>
        </p:spPr>
        <p:txBody>
          <a:bodyPr/>
          <a:lstStyle/>
          <a:p>
            <a:pPr marL="974725" lvl="1" indent="-288925"/>
            <a:r>
              <a:rPr lang="en-US" dirty="0"/>
              <a:t>If a</a:t>
            </a:r>
            <a:endParaRPr lang="en-US" baseline="-25000" dirty="0"/>
          </a:p>
        </p:txBody>
      </p:sp>
      <p:graphicFrame>
        <p:nvGraphicFramePr>
          <p:cNvPr id="18" name="Object 17">
            <a:extLst>
              <a:ext uri="{FF2B5EF4-FFF2-40B4-BE49-F238E27FC236}">
                <a16:creationId xmlns:a16="http://schemas.microsoft.com/office/drawing/2014/main" id="{62E345B1-FF79-433F-B7F9-41C1E73CC74D}"/>
              </a:ext>
            </a:extLst>
          </p:cNvPr>
          <p:cNvGraphicFramePr>
            <a:graphicFrameLocks noChangeAspect="1"/>
          </p:cNvGraphicFramePr>
          <p:nvPr>
            <p:extLst>
              <p:ext uri="{D42A27DB-BD31-4B8C-83A1-F6EECF244321}">
                <p14:modId xmlns:p14="http://schemas.microsoft.com/office/powerpoint/2010/main" val="1416836877"/>
              </p:ext>
            </p:extLst>
          </p:nvPr>
        </p:nvGraphicFramePr>
        <p:xfrm>
          <a:off x="2296770" y="4104933"/>
          <a:ext cx="960438" cy="508000"/>
        </p:xfrm>
        <a:graphic>
          <a:graphicData uri="http://schemas.openxmlformats.org/presentationml/2006/ole">
            <mc:AlternateContent xmlns:mc="http://schemas.openxmlformats.org/markup-compatibility/2006">
              <mc:Choice xmlns:v="urn:schemas-microsoft-com:vml" Requires="v">
                <p:oleObj spid="_x0000_s68961" name="Equation" r:id="rId10" imgW="457200" imgH="241200" progId="Equation.DSMT4">
                  <p:embed/>
                </p:oleObj>
              </mc:Choice>
              <mc:Fallback>
                <p:oleObj name="Equation" r:id="rId10" imgW="457200" imgH="241200" progId="Equation.DSMT4">
                  <p:embed/>
                  <p:pic>
                    <p:nvPicPr>
                      <p:cNvPr id="16" name="Object 15">
                        <a:extLst>
                          <a:ext uri="{FF2B5EF4-FFF2-40B4-BE49-F238E27FC236}">
                            <a16:creationId xmlns:a16="http://schemas.microsoft.com/office/drawing/2014/main" id="{811F6912-2203-467B-B101-E2518C4B3467}"/>
                          </a:ext>
                        </a:extLst>
                      </p:cNvPr>
                      <p:cNvPicPr/>
                      <p:nvPr/>
                    </p:nvPicPr>
                    <p:blipFill>
                      <a:blip r:embed="rId11"/>
                      <a:stretch>
                        <a:fillRect/>
                      </a:stretch>
                    </p:blipFill>
                    <p:spPr>
                      <a:xfrm>
                        <a:off x="2296770" y="4104933"/>
                        <a:ext cx="960438" cy="50800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36F68788-93F5-4FA8-96CB-4D936CCDCB46}"/>
              </a:ext>
            </a:extLst>
          </p:cNvPr>
          <p:cNvSpPr>
            <a:spLocks noGrp="1"/>
          </p:cNvSpPr>
          <p:nvPr>
            <p:ph type="body" sz="quarter" idx="18"/>
          </p:nvPr>
        </p:nvSpPr>
        <p:spPr>
          <a:xfrm>
            <a:off x="838200" y="4159631"/>
            <a:ext cx="10515600" cy="555436"/>
          </a:xfrm>
        </p:spPr>
        <p:txBody>
          <a:bodyPr/>
          <a:lstStyle/>
          <a:p>
            <a:pPr marL="0" indent="2346325">
              <a:buNone/>
            </a:pPr>
            <a:r>
              <a:rPr lang="en-US" sz="2400" dirty="0"/>
              <a:t>there is a linear relationship between </a:t>
            </a:r>
            <a:r>
              <a:rPr lang="en-US" sz="2400" i="1" dirty="0"/>
              <a:t>y</a:t>
            </a:r>
            <a:r>
              <a:rPr lang="en-US" sz="2400" dirty="0"/>
              <a:t> and</a:t>
            </a:r>
          </a:p>
        </p:txBody>
      </p:sp>
      <p:graphicFrame>
        <p:nvGraphicFramePr>
          <p:cNvPr id="19" name="Object 18">
            <a:extLst>
              <a:ext uri="{FF2B5EF4-FFF2-40B4-BE49-F238E27FC236}">
                <a16:creationId xmlns:a16="http://schemas.microsoft.com/office/drawing/2014/main" id="{3B2F46C6-20C2-4313-974D-FF6A52F2114A}"/>
              </a:ext>
            </a:extLst>
          </p:cNvPr>
          <p:cNvGraphicFramePr>
            <a:graphicFrameLocks noChangeAspect="1"/>
          </p:cNvGraphicFramePr>
          <p:nvPr>
            <p:extLst>
              <p:ext uri="{D42A27DB-BD31-4B8C-83A1-F6EECF244321}">
                <p14:modId xmlns:p14="http://schemas.microsoft.com/office/powerpoint/2010/main" val="1021506083"/>
              </p:ext>
            </p:extLst>
          </p:nvPr>
        </p:nvGraphicFramePr>
        <p:xfrm>
          <a:off x="8675894" y="4129150"/>
          <a:ext cx="426384" cy="506520"/>
        </p:xfrm>
        <a:graphic>
          <a:graphicData uri="http://schemas.openxmlformats.org/presentationml/2006/ole">
            <mc:AlternateContent xmlns:mc="http://schemas.openxmlformats.org/markup-compatibility/2006">
              <mc:Choice xmlns:v="urn:schemas-microsoft-com:vml" Requires="v">
                <p:oleObj spid="_x0000_s68962" name="Equation" r:id="rId12" imgW="203040" imgH="241200" progId="Equation.DSMT4">
                  <p:embed/>
                </p:oleObj>
              </mc:Choice>
              <mc:Fallback>
                <p:oleObj name="Equation" r:id="rId12" imgW="203040" imgH="241200" progId="Equation.DSMT4">
                  <p:embed/>
                  <p:pic>
                    <p:nvPicPr>
                      <p:cNvPr id="17" name="Object 16">
                        <a:extLst>
                          <a:ext uri="{FF2B5EF4-FFF2-40B4-BE49-F238E27FC236}">
                            <a16:creationId xmlns:a16="http://schemas.microsoft.com/office/drawing/2014/main" id="{45A10BB6-6DF9-4902-A22A-A1DC72B5BDE0}"/>
                          </a:ext>
                        </a:extLst>
                      </p:cNvPr>
                      <p:cNvPicPr/>
                      <p:nvPr/>
                    </p:nvPicPr>
                    <p:blipFill>
                      <a:blip r:embed="rId9"/>
                      <a:stretch>
                        <a:fillRect/>
                      </a:stretch>
                    </p:blipFill>
                    <p:spPr>
                      <a:xfrm>
                        <a:off x="8675894" y="4129150"/>
                        <a:ext cx="426384" cy="506520"/>
                      </a:xfrm>
                      <a:prstGeom prst="rect">
                        <a:avLst/>
                      </a:prstGeom>
                    </p:spPr>
                  </p:pic>
                </p:oleObj>
              </mc:Fallback>
            </mc:AlternateContent>
          </a:graphicData>
        </a:graphic>
      </p:graphicFrame>
    </p:spTree>
    <p:extLst>
      <p:ext uri="{BB962C8B-B14F-4D97-AF65-F5344CB8AC3E}">
        <p14:creationId xmlns:p14="http://schemas.microsoft.com/office/powerpoint/2010/main" val="2658258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10 of 15)</a:t>
            </a:r>
          </a:p>
        </p:txBody>
      </p:sp>
      <p:sp>
        <p:nvSpPr>
          <p:cNvPr id="3" name="Content Placeholder 2"/>
          <p:cNvSpPr>
            <a:spLocks noGrp="1"/>
          </p:cNvSpPr>
          <p:nvPr>
            <p:ph type="body" sz="quarter" idx="12"/>
          </p:nvPr>
        </p:nvSpPr>
        <p:spPr>
          <a:prstGeom prst="rect">
            <a:avLst/>
          </a:prstGeom>
          <a:ln>
            <a:noFill/>
          </a:ln>
        </p:spPr>
        <p:txBody>
          <a:bodyPr>
            <a:normAutofit fontScale="55000" lnSpcReduction="20000"/>
          </a:bodyPr>
          <a:lstStyle/>
          <a:p>
            <a:pPr marL="0" indent="0">
              <a:lnSpc>
                <a:spcPct val="110000"/>
              </a:lnSpc>
              <a:buNone/>
            </a:pPr>
            <a:r>
              <a:rPr lang="en-US" sz="5100" dirty="0"/>
              <a:t>Testing Individual Regression Parameters (cont.):</a:t>
            </a:r>
          </a:p>
          <a:p>
            <a:pPr marL="457200">
              <a:lnSpc>
                <a:spcPct val="100000"/>
              </a:lnSpc>
            </a:pPr>
            <a:r>
              <a:rPr lang="en-US" sz="4700" dirty="0"/>
              <a:t>Use a </a:t>
            </a:r>
            <a:r>
              <a:rPr lang="en-US" sz="4700" b="1" i="1" dirty="0"/>
              <a:t>t </a:t>
            </a:r>
            <a:r>
              <a:rPr lang="en-US" sz="4700" b="1" dirty="0"/>
              <a:t>test </a:t>
            </a:r>
            <a:r>
              <a:rPr lang="en-US" sz="4700" dirty="0"/>
              <a:t>to test the hypothesis that a regression parameter</a:t>
            </a:r>
          </a:p>
        </p:txBody>
      </p:sp>
      <p:graphicFrame>
        <p:nvGraphicFramePr>
          <p:cNvPr id="20" name="Object 19">
            <a:extLst>
              <a:ext uri="{FF2B5EF4-FFF2-40B4-BE49-F238E27FC236}">
                <a16:creationId xmlns:a16="http://schemas.microsoft.com/office/drawing/2014/main" id="{9D19C94F-6294-49C4-97CB-2BA8EDF68579}"/>
              </a:ext>
            </a:extLst>
          </p:cNvPr>
          <p:cNvGraphicFramePr>
            <a:graphicFrameLocks noChangeAspect="1"/>
          </p:cNvGraphicFramePr>
          <p:nvPr>
            <p:extLst>
              <p:ext uri="{D42A27DB-BD31-4B8C-83A1-F6EECF244321}">
                <p14:modId xmlns:p14="http://schemas.microsoft.com/office/powerpoint/2010/main" val="617734162"/>
              </p:ext>
            </p:extLst>
          </p:nvPr>
        </p:nvGraphicFramePr>
        <p:xfrm>
          <a:off x="9697720" y="1909607"/>
          <a:ext cx="399330" cy="542700"/>
        </p:xfrm>
        <a:graphic>
          <a:graphicData uri="http://schemas.openxmlformats.org/presentationml/2006/ole">
            <mc:AlternateContent xmlns:mc="http://schemas.openxmlformats.org/markup-compatibility/2006">
              <mc:Choice xmlns:v="urn:schemas-microsoft-com:vml" Requires="v">
                <p:oleObj spid="_x0000_s71012" name="Equation" r:id="rId4" imgW="177480" imgH="241200" progId="Equation.DSMT4">
                  <p:embed/>
                </p:oleObj>
              </mc:Choice>
              <mc:Fallback>
                <p:oleObj name="Equation" r:id="rId4" imgW="177480" imgH="241200" progId="Equation.DSMT4">
                  <p:embed/>
                  <p:pic>
                    <p:nvPicPr>
                      <p:cNvPr id="0" name=""/>
                      <p:cNvPicPr/>
                      <p:nvPr/>
                    </p:nvPicPr>
                    <p:blipFill>
                      <a:blip r:embed="rId5"/>
                      <a:stretch>
                        <a:fillRect/>
                      </a:stretch>
                    </p:blipFill>
                    <p:spPr>
                      <a:xfrm>
                        <a:off x="9697720" y="1909607"/>
                        <a:ext cx="399330" cy="542700"/>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3E4C0412-69DB-48F9-91C8-2976E15F6847}"/>
              </a:ext>
            </a:extLst>
          </p:cNvPr>
          <p:cNvSpPr>
            <a:spLocks noGrp="1"/>
          </p:cNvSpPr>
          <p:nvPr>
            <p:ph type="body" sz="quarter" idx="15"/>
          </p:nvPr>
        </p:nvSpPr>
        <p:spPr>
          <a:xfrm>
            <a:off x="838200" y="2255578"/>
            <a:ext cx="10640060" cy="1663931"/>
          </a:xfrm>
        </p:spPr>
        <p:txBody>
          <a:bodyPr/>
          <a:lstStyle/>
          <a:p>
            <a:pPr marL="457200" indent="0">
              <a:lnSpc>
                <a:spcPct val="100000"/>
              </a:lnSpc>
              <a:buNone/>
            </a:pPr>
            <a:r>
              <a:rPr lang="en-US" sz="2600" dirty="0"/>
              <a:t>is zero.</a:t>
            </a:r>
          </a:p>
          <a:p>
            <a:pPr marL="457200">
              <a:lnSpc>
                <a:spcPct val="100000"/>
              </a:lnSpc>
            </a:pPr>
            <a:r>
              <a:rPr lang="en-US" sz="2600" dirty="0"/>
              <a:t>The test statistic for this </a:t>
            </a:r>
            <a:r>
              <a:rPr lang="en-US" sz="2600" i="1" dirty="0"/>
              <a:t>t </a:t>
            </a:r>
            <a:r>
              <a:rPr lang="en-US" sz="2600" dirty="0"/>
              <a:t>test, </a:t>
            </a:r>
          </a:p>
          <a:p>
            <a:endParaRPr lang="en-US" dirty="0"/>
          </a:p>
        </p:txBody>
      </p:sp>
      <p:graphicFrame>
        <p:nvGraphicFramePr>
          <p:cNvPr id="21" name="Object 20">
            <a:extLst>
              <a:ext uri="{FF2B5EF4-FFF2-40B4-BE49-F238E27FC236}">
                <a16:creationId xmlns:a16="http://schemas.microsoft.com/office/drawing/2014/main" id="{5C27683C-E543-4E5A-86F4-3B9670F87B85}"/>
              </a:ext>
            </a:extLst>
          </p:cNvPr>
          <p:cNvGraphicFramePr>
            <a:graphicFrameLocks noChangeAspect="1"/>
          </p:cNvGraphicFramePr>
          <p:nvPr>
            <p:extLst>
              <p:ext uri="{D42A27DB-BD31-4B8C-83A1-F6EECF244321}">
                <p14:modId xmlns:p14="http://schemas.microsoft.com/office/powerpoint/2010/main" val="2999950770"/>
              </p:ext>
            </p:extLst>
          </p:nvPr>
        </p:nvGraphicFramePr>
        <p:xfrm>
          <a:off x="5484813" y="2598738"/>
          <a:ext cx="914400" cy="990600"/>
        </p:xfrm>
        <a:graphic>
          <a:graphicData uri="http://schemas.openxmlformats.org/presentationml/2006/ole">
            <mc:AlternateContent xmlns:mc="http://schemas.openxmlformats.org/markup-compatibility/2006">
              <mc:Choice xmlns:v="urn:schemas-microsoft-com:vml" Requires="v">
                <p:oleObj spid="_x0000_s71013" name="Equation" r:id="rId6" imgW="457200" imgH="495000" progId="Equation.DSMT4">
                  <p:embed/>
                </p:oleObj>
              </mc:Choice>
              <mc:Fallback>
                <p:oleObj name="Equation" r:id="rId6" imgW="457200" imgH="495000" progId="Equation.DSMT4">
                  <p:embed/>
                  <p:pic>
                    <p:nvPicPr>
                      <p:cNvPr id="0" name=""/>
                      <p:cNvPicPr/>
                      <p:nvPr/>
                    </p:nvPicPr>
                    <p:blipFill>
                      <a:blip r:embed="rId7"/>
                      <a:stretch>
                        <a:fillRect/>
                      </a:stretch>
                    </p:blipFill>
                    <p:spPr>
                      <a:xfrm>
                        <a:off x="5484813" y="2598738"/>
                        <a:ext cx="914400" cy="99060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6C8EC030-346F-4F4C-B073-E5B4DB6A8CB8}"/>
              </a:ext>
            </a:extLst>
          </p:cNvPr>
          <p:cNvGraphicFramePr>
            <a:graphicFrameLocks noChangeAspect="1"/>
          </p:cNvGraphicFramePr>
          <p:nvPr>
            <p:extLst>
              <p:ext uri="{D42A27DB-BD31-4B8C-83A1-F6EECF244321}">
                <p14:modId xmlns:p14="http://schemas.microsoft.com/office/powerpoint/2010/main" val="2638653300"/>
              </p:ext>
            </p:extLst>
          </p:nvPr>
        </p:nvGraphicFramePr>
        <p:xfrm>
          <a:off x="1380808" y="3527959"/>
          <a:ext cx="713610" cy="571050"/>
        </p:xfrm>
        <a:graphic>
          <a:graphicData uri="http://schemas.openxmlformats.org/presentationml/2006/ole">
            <mc:AlternateContent xmlns:mc="http://schemas.openxmlformats.org/markup-compatibility/2006">
              <mc:Choice xmlns:v="urn:schemas-microsoft-com:vml" Requires="v">
                <p:oleObj spid="_x0000_s71014" name="Equation" r:id="rId8" imgW="317160" imgH="253800" progId="Equation.DSMT4">
                  <p:embed/>
                </p:oleObj>
              </mc:Choice>
              <mc:Fallback>
                <p:oleObj name="Equation" r:id="rId8" imgW="317160" imgH="253800" progId="Equation.DSMT4">
                  <p:embed/>
                  <p:pic>
                    <p:nvPicPr>
                      <p:cNvPr id="0" name=""/>
                      <p:cNvPicPr/>
                      <p:nvPr/>
                    </p:nvPicPr>
                    <p:blipFill>
                      <a:blip r:embed="rId9"/>
                      <a:stretch>
                        <a:fillRect/>
                      </a:stretch>
                    </p:blipFill>
                    <p:spPr>
                      <a:xfrm>
                        <a:off x="1380808" y="3527959"/>
                        <a:ext cx="713610" cy="571050"/>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6248F78B-15E6-4BAB-BC3E-DFF53A8D7335}"/>
              </a:ext>
            </a:extLst>
          </p:cNvPr>
          <p:cNvSpPr>
            <a:spLocks noGrp="1"/>
          </p:cNvSpPr>
          <p:nvPr>
            <p:ph type="body" sz="quarter" idx="17"/>
          </p:nvPr>
        </p:nvSpPr>
        <p:spPr>
          <a:xfrm>
            <a:off x="838200" y="3526284"/>
            <a:ext cx="10515600" cy="795338"/>
          </a:xfrm>
        </p:spPr>
        <p:txBody>
          <a:bodyPr/>
          <a:lstStyle/>
          <a:p>
            <a:pPr marL="1203325" lvl="1" indent="0">
              <a:lnSpc>
                <a:spcPct val="100000"/>
              </a:lnSpc>
              <a:buNone/>
            </a:pPr>
            <a:r>
              <a:rPr lang="en-US" sz="2600" dirty="0"/>
              <a:t>Estimated standard deviation of</a:t>
            </a:r>
            <a:endParaRPr lang="en-US" sz="2600" baseline="-25000" dirty="0"/>
          </a:p>
          <a:p>
            <a:endParaRPr lang="en-US" dirty="0"/>
          </a:p>
        </p:txBody>
      </p:sp>
      <p:graphicFrame>
        <p:nvGraphicFramePr>
          <p:cNvPr id="23" name="Object 22">
            <a:extLst>
              <a:ext uri="{FF2B5EF4-FFF2-40B4-BE49-F238E27FC236}">
                <a16:creationId xmlns:a16="http://schemas.microsoft.com/office/drawing/2014/main" id="{4F4433FA-3B74-4E62-9738-9F18BFE648CB}"/>
              </a:ext>
            </a:extLst>
          </p:cNvPr>
          <p:cNvGraphicFramePr>
            <a:graphicFrameLocks noChangeAspect="1"/>
          </p:cNvGraphicFramePr>
          <p:nvPr>
            <p:extLst>
              <p:ext uri="{D42A27DB-BD31-4B8C-83A1-F6EECF244321}">
                <p14:modId xmlns:p14="http://schemas.microsoft.com/office/powerpoint/2010/main" val="439290071"/>
              </p:ext>
            </p:extLst>
          </p:nvPr>
        </p:nvGraphicFramePr>
        <p:xfrm>
          <a:off x="6452235" y="3532188"/>
          <a:ext cx="454025" cy="542925"/>
        </p:xfrm>
        <a:graphic>
          <a:graphicData uri="http://schemas.openxmlformats.org/presentationml/2006/ole">
            <mc:AlternateContent xmlns:mc="http://schemas.openxmlformats.org/markup-compatibility/2006">
              <mc:Choice xmlns:v="urn:schemas-microsoft-com:vml" Requires="v">
                <p:oleObj spid="_x0000_s71015" name="Equation" r:id="rId10" imgW="203040" imgH="241200" progId="Equation.DSMT4">
                  <p:embed/>
                </p:oleObj>
              </mc:Choice>
              <mc:Fallback>
                <p:oleObj name="Equation" r:id="rId10" imgW="203040" imgH="241200" progId="Equation.DSMT4">
                  <p:embed/>
                  <p:pic>
                    <p:nvPicPr>
                      <p:cNvPr id="0" name=""/>
                      <p:cNvPicPr/>
                      <p:nvPr/>
                    </p:nvPicPr>
                    <p:blipFill>
                      <a:blip r:embed="rId11"/>
                      <a:stretch>
                        <a:fillRect/>
                      </a:stretch>
                    </p:blipFill>
                    <p:spPr>
                      <a:xfrm>
                        <a:off x="6452235" y="3532188"/>
                        <a:ext cx="454025" cy="542925"/>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B7A391A6-CE5A-4D1F-9C97-9D9794BD3555}"/>
              </a:ext>
            </a:extLst>
          </p:cNvPr>
          <p:cNvSpPr>
            <a:spLocks noGrp="1"/>
          </p:cNvSpPr>
          <p:nvPr>
            <p:ph type="body" sz="quarter" idx="16"/>
          </p:nvPr>
        </p:nvSpPr>
        <p:spPr>
          <a:xfrm>
            <a:off x="838200" y="4386486"/>
            <a:ext cx="10640060" cy="1119187"/>
          </a:xfrm>
        </p:spPr>
        <p:txBody>
          <a:bodyPr/>
          <a:lstStyle/>
          <a:p>
            <a:pPr marL="457200" indent="-228600">
              <a:buFont typeface="Arial" panose="020B0604020202020204" pitchFamily="34" charset="0"/>
              <a:buChar char="•"/>
            </a:pPr>
            <a:r>
              <a:rPr lang="en-US" sz="2600" dirty="0"/>
              <a:t>As the magnitude of </a:t>
            </a:r>
            <a:r>
              <a:rPr lang="en-US" sz="2600" i="1" dirty="0"/>
              <a:t>t</a:t>
            </a:r>
            <a:r>
              <a:rPr lang="en-US" sz="2600" dirty="0"/>
              <a:t> increases (as </a:t>
            </a:r>
            <a:r>
              <a:rPr lang="en-US" sz="2600" i="1" dirty="0"/>
              <a:t>t</a:t>
            </a:r>
            <a:r>
              <a:rPr lang="en-US" sz="2600" dirty="0"/>
              <a:t> deviates from zero in either direction), we are more likely to reject the hypothesis that the regression parameter</a:t>
            </a:r>
          </a:p>
        </p:txBody>
      </p:sp>
      <p:graphicFrame>
        <p:nvGraphicFramePr>
          <p:cNvPr id="24" name="Object 23">
            <a:extLst>
              <a:ext uri="{FF2B5EF4-FFF2-40B4-BE49-F238E27FC236}">
                <a16:creationId xmlns:a16="http://schemas.microsoft.com/office/drawing/2014/main" id="{F0D32C8D-AFE7-4CE9-A175-80802DFF2A6B}"/>
              </a:ext>
            </a:extLst>
          </p:cNvPr>
          <p:cNvGraphicFramePr>
            <a:graphicFrameLocks noChangeAspect="1"/>
          </p:cNvGraphicFramePr>
          <p:nvPr>
            <p:extLst>
              <p:ext uri="{D42A27DB-BD31-4B8C-83A1-F6EECF244321}">
                <p14:modId xmlns:p14="http://schemas.microsoft.com/office/powerpoint/2010/main" val="3664608690"/>
              </p:ext>
            </p:extLst>
          </p:nvPr>
        </p:nvGraphicFramePr>
        <p:xfrm>
          <a:off x="2824480" y="5047410"/>
          <a:ext cx="399330" cy="542700"/>
        </p:xfrm>
        <a:graphic>
          <a:graphicData uri="http://schemas.openxmlformats.org/presentationml/2006/ole">
            <mc:AlternateContent xmlns:mc="http://schemas.openxmlformats.org/markup-compatibility/2006">
              <mc:Choice xmlns:v="urn:schemas-microsoft-com:vml" Requires="v">
                <p:oleObj spid="_x0000_s71016" name="Equation" r:id="rId12" imgW="177480" imgH="241200" progId="Equation.DSMT4">
                  <p:embed/>
                </p:oleObj>
              </mc:Choice>
              <mc:Fallback>
                <p:oleObj name="Equation" r:id="rId12" imgW="177480" imgH="241200" progId="Equation.DSMT4">
                  <p:embed/>
                  <p:pic>
                    <p:nvPicPr>
                      <p:cNvPr id="20" name="Object 19">
                        <a:extLst>
                          <a:ext uri="{FF2B5EF4-FFF2-40B4-BE49-F238E27FC236}">
                            <a16:creationId xmlns:a16="http://schemas.microsoft.com/office/drawing/2014/main" id="{9D19C94F-6294-49C4-97CB-2BA8EDF68579}"/>
                          </a:ext>
                        </a:extLst>
                      </p:cNvPr>
                      <p:cNvPicPr/>
                      <p:nvPr/>
                    </p:nvPicPr>
                    <p:blipFill>
                      <a:blip r:embed="rId13"/>
                      <a:stretch>
                        <a:fillRect/>
                      </a:stretch>
                    </p:blipFill>
                    <p:spPr>
                      <a:xfrm>
                        <a:off x="2824480" y="5047410"/>
                        <a:ext cx="399330" cy="54270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30FC6FA2-B6ED-45F5-BD8A-32DA4A40A8CE}"/>
              </a:ext>
            </a:extLst>
          </p:cNvPr>
          <p:cNvSpPr>
            <a:spLocks noGrp="1"/>
          </p:cNvSpPr>
          <p:nvPr>
            <p:ph type="body" sz="quarter" idx="14"/>
          </p:nvPr>
        </p:nvSpPr>
        <p:spPr>
          <a:xfrm>
            <a:off x="850900" y="5109686"/>
            <a:ext cx="10515600" cy="752623"/>
          </a:xfrm>
        </p:spPr>
        <p:txBody>
          <a:bodyPr/>
          <a:lstStyle/>
          <a:p>
            <a:pPr marL="2286000" indent="0">
              <a:buNone/>
            </a:pPr>
            <a:r>
              <a:rPr lang="en-US" sz="2600" dirty="0"/>
              <a:t>is zero.</a:t>
            </a:r>
          </a:p>
          <a:p>
            <a:pPr marL="0" indent="0">
              <a:buNone/>
            </a:pPr>
            <a:endParaRPr lang="en-US" sz="2600" dirty="0"/>
          </a:p>
        </p:txBody>
      </p:sp>
    </p:spTree>
    <p:extLst>
      <p:ext uri="{BB962C8B-B14F-4D97-AF65-F5344CB8AC3E}">
        <p14:creationId xmlns:p14="http://schemas.microsoft.com/office/powerpoint/2010/main" val="273174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Simple Linear Regression Model </a:t>
            </a:r>
            <a:r>
              <a:rPr lang="en-US" sz="3600" dirty="0"/>
              <a:t>(Slide 2 of 5)</a:t>
            </a:r>
          </a:p>
        </p:txBody>
      </p:sp>
      <p:sp>
        <p:nvSpPr>
          <p:cNvPr id="3" name="Content Placeholder 2"/>
          <p:cNvSpPr>
            <a:spLocks noGrp="1"/>
          </p:cNvSpPr>
          <p:nvPr>
            <p:ph type="body" sz="quarter" idx="12"/>
          </p:nvPr>
        </p:nvSpPr>
        <p:spPr>
          <a:xfrm>
            <a:off x="838200" y="1463040"/>
            <a:ext cx="10515600" cy="1329598"/>
          </a:xfrm>
          <a:prstGeom prst="rect">
            <a:avLst/>
          </a:prstGeom>
          <a:ln>
            <a:noFill/>
          </a:ln>
        </p:spPr>
        <p:txBody>
          <a:bodyPr/>
          <a:lstStyle/>
          <a:p>
            <a:pPr marL="0" indent="0">
              <a:buNone/>
            </a:pPr>
            <a:r>
              <a:rPr lang="en-US" dirty="0"/>
              <a:t>Estimated Regression Equation:</a:t>
            </a:r>
          </a:p>
          <a:p>
            <a:pPr marL="457200"/>
            <a:r>
              <a:rPr lang="en-US" sz="2600" dirty="0"/>
              <a:t>The parameter values are usually not known and must be estimated using sample data.</a:t>
            </a:r>
          </a:p>
          <a:p>
            <a:pPr marL="457200">
              <a:spcBef>
                <a:spcPts val="0"/>
              </a:spcBef>
            </a:pPr>
            <a:r>
              <a:rPr lang="en-US" sz="2600" dirty="0"/>
              <a:t>Sample statistics</a:t>
            </a:r>
            <a:endParaRPr lang="en-US" dirty="0"/>
          </a:p>
        </p:txBody>
      </p:sp>
      <p:graphicFrame>
        <p:nvGraphicFramePr>
          <p:cNvPr id="11" name="Object 10">
            <a:extLst>
              <a:ext uri="{FF2B5EF4-FFF2-40B4-BE49-F238E27FC236}">
                <a16:creationId xmlns:a16="http://schemas.microsoft.com/office/drawing/2014/main" id="{7CEF9460-4C3F-4994-B057-F8C57257BB20}"/>
              </a:ext>
            </a:extLst>
          </p:cNvPr>
          <p:cNvGraphicFramePr>
            <a:graphicFrameLocks noChangeAspect="1"/>
          </p:cNvGraphicFramePr>
          <p:nvPr>
            <p:extLst>
              <p:ext uri="{D42A27DB-BD31-4B8C-83A1-F6EECF244321}">
                <p14:modId xmlns:p14="http://schemas.microsoft.com/office/powerpoint/2010/main" val="903134376"/>
              </p:ext>
            </p:extLst>
          </p:nvPr>
        </p:nvGraphicFramePr>
        <p:xfrm>
          <a:off x="3658280" y="2661781"/>
          <a:ext cx="2798762" cy="514350"/>
        </p:xfrm>
        <a:graphic>
          <a:graphicData uri="http://schemas.openxmlformats.org/presentationml/2006/ole">
            <mc:AlternateContent xmlns:mc="http://schemas.openxmlformats.org/markup-compatibility/2006">
              <mc:Choice xmlns:v="urn:schemas-microsoft-com:vml" Requires="v">
                <p:oleObj spid="_x0000_s44270" name="Equation" r:id="rId4" imgW="1244520" imgH="228600" progId="Equation.DSMT4">
                  <p:embed/>
                </p:oleObj>
              </mc:Choice>
              <mc:Fallback>
                <p:oleObj name="Equation" r:id="rId4" imgW="1244520" imgH="228600" progId="Equation.DSMT4">
                  <p:embed/>
                  <p:pic>
                    <p:nvPicPr>
                      <p:cNvPr id="0" name=""/>
                      <p:cNvPicPr/>
                      <p:nvPr/>
                    </p:nvPicPr>
                    <p:blipFill>
                      <a:blip r:embed="rId5"/>
                      <a:stretch>
                        <a:fillRect/>
                      </a:stretch>
                    </p:blipFill>
                    <p:spPr>
                      <a:xfrm>
                        <a:off x="3658280" y="2661781"/>
                        <a:ext cx="2798762" cy="51435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DF217BF3-FC83-4745-A28F-C3B929FBB477}"/>
              </a:ext>
            </a:extLst>
          </p:cNvPr>
          <p:cNvSpPr>
            <a:spLocks noGrp="1"/>
          </p:cNvSpPr>
          <p:nvPr>
            <p:ph type="body" sz="quarter" idx="16"/>
          </p:nvPr>
        </p:nvSpPr>
        <p:spPr>
          <a:xfrm>
            <a:off x="838200" y="2667756"/>
            <a:ext cx="10667999" cy="1119187"/>
          </a:xfrm>
        </p:spPr>
        <p:txBody>
          <a:bodyPr/>
          <a:lstStyle/>
          <a:p>
            <a:pPr marL="457200" indent="5148263"/>
            <a:r>
              <a:rPr lang="en-US" sz="2600" dirty="0"/>
              <a:t>are computed as estimates of the population parameters</a:t>
            </a:r>
          </a:p>
        </p:txBody>
      </p:sp>
      <p:graphicFrame>
        <p:nvGraphicFramePr>
          <p:cNvPr id="12" name="Object 11">
            <a:extLst>
              <a:ext uri="{FF2B5EF4-FFF2-40B4-BE49-F238E27FC236}">
                <a16:creationId xmlns:a16="http://schemas.microsoft.com/office/drawing/2014/main" id="{5E31566B-9940-4FC9-BCFB-981BEE30978C}"/>
              </a:ext>
            </a:extLst>
          </p:cNvPr>
          <p:cNvGraphicFramePr>
            <a:graphicFrameLocks noChangeAspect="1"/>
          </p:cNvGraphicFramePr>
          <p:nvPr>
            <p:extLst>
              <p:ext uri="{D42A27DB-BD31-4B8C-83A1-F6EECF244321}">
                <p14:modId xmlns:p14="http://schemas.microsoft.com/office/powerpoint/2010/main" val="3934270329"/>
              </p:ext>
            </p:extLst>
          </p:nvPr>
        </p:nvGraphicFramePr>
        <p:xfrm>
          <a:off x="4509404" y="3013436"/>
          <a:ext cx="1543050" cy="514350"/>
        </p:xfrm>
        <a:graphic>
          <a:graphicData uri="http://schemas.openxmlformats.org/presentationml/2006/ole">
            <mc:AlternateContent xmlns:mc="http://schemas.openxmlformats.org/markup-compatibility/2006">
              <mc:Choice xmlns:v="urn:schemas-microsoft-com:vml" Requires="v">
                <p:oleObj spid="_x0000_s44271" name="Equation" r:id="rId6" imgW="685800" imgH="228600" progId="Equation.DSMT4">
                  <p:embed/>
                </p:oleObj>
              </mc:Choice>
              <mc:Fallback>
                <p:oleObj name="Equation" r:id="rId6" imgW="685800" imgH="228600" progId="Equation.DSMT4">
                  <p:embed/>
                  <p:pic>
                    <p:nvPicPr>
                      <p:cNvPr id="0" name=""/>
                      <p:cNvPicPr/>
                      <p:nvPr/>
                    </p:nvPicPr>
                    <p:blipFill>
                      <a:blip r:embed="rId7"/>
                      <a:stretch>
                        <a:fillRect/>
                      </a:stretch>
                    </p:blipFill>
                    <p:spPr>
                      <a:xfrm>
                        <a:off x="4509404" y="3013436"/>
                        <a:ext cx="1543050" cy="51435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99869E88-30D5-4F30-ACC8-169F95F0ACBB}"/>
              </a:ext>
            </a:extLst>
          </p:cNvPr>
          <p:cNvSpPr>
            <a:spLocks noGrp="1"/>
          </p:cNvSpPr>
          <p:nvPr>
            <p:ph type="body" sz="quarter" idx="15"/>
          </p:nvPr>
        </p:nvSpPr>
        <p:spPr>
          <a:xfrm>
            <a:off x="838199" y="3442359"/>
            <a:ext cx="10515599" cy="465671"/>
          </a:xfrm>
        </p:spPr>
        <p:txBody>
          <a:bodyPr/>
          <a:lstStyle/>
          <a:p>
            <a:pPr marL="457200"/>
            <a:r>
              <a:rPr lang="en-US" sz="2600" dirty="0"/>
              <a:t>Substituting the values of the sample statistics</a:t>
            </a:r>
          </a:p>
        </p:txBody>
      </p:sp>
      <p:graphicFrame>
        <p:nvGraphicFramePr>
          <p:cNvPr id="13" name="Object 12">
            <a:extLst>
              <a:ext uri="{FF2B5EF4-FFF2-40B4-BE49-F238E27FC236}">
                <a16:creationId xmlns:a16="http://schemas.microsoft.com/office/drawing/2014/main" id="{716D8C87-31A6-4751-9A7D-202F7D1E9F48}"/>
              </a:ext>
            </a:extLst>
          </p:cNvPr>
          <p:cNvGraphicFramePr>
            <a:graphicFrameLocks noChangeAspect="1"/>
          </p:cNvGraphicFramePr>
          <p:nvPr>
            <p:extLst>
              <p:ext uri="{D42A27DB-BD31-4B8C-83A1-F6EECF244321}">
                <p14:modId xmlns:p14="http://schemas.microsoft.com/office/powerpoint/2010/main" val="3121424212"/>
              </p:ext>
            </p:extLst>
          </p:nvPr>
        </p:nvGraphicFramePr>
        <p:xfrm>
          <a:off x="7634058" y="3416584"/>
          <a:ext cx="3654425" cy="514350"/>
        </p:xfrm>
        <a:graphic>
          <a:graphicData uri="http://schemas.openxmlformats.org/presentationml/2006/ole">
            <mc:AlternateContent xmlns:mc="http://schemas.openxmlformats.org/markup-compatibility/2006">
              <mc:Choice xmlns:v="urn:schemas-microsoft-com:vml" Requires="v">
                <p:oleObj spid="_x0000_s44272" name="Equation" r:id="rId8" imgW="1625400" imgH="228600" progId="Equation.DSMT4">
                  <p:embed/>
                </p:oleObj>
              </mc:Choice>
              <mc:Fallback>
                <p:oleObj name="Equation" r:id="rId8" imgW="1625400" imgH="228600" progId="Equation.DSMT4">
                  <p:embed/>
                  <p:pic>
                    <p:nvPicPr>
                      <p:cNvPr id="11" name="Object 10">
                        <a:extLst>
                          <a:ext uri="{FF2B5EF4-FFF2-40B4-BE49-F238E27FC236}">
                            <a16:creationId xmlns:a16="http://schemas.microsoft.com/office/drawing/2014/main" id="{7CEF9460-4C3F-4994-B057-F8C57257BB20}"/>
                          </a:ext>
                        </a:extLst>
                      </p:cNvPr>
                      <p:cNvPicPr/>
                      <p:nvPr/>
                    </p:nvPicPr>
                    <p:blipFill>
                      <a:blip r:embed="rId9"/>
                      <a:stretch>
                        <a:fillRect/>
                      </a:stretch>
                    </p:blipFill>
                    <p:spPr>
                      <a:xfrm>
                        <a:off x="7634058" y="3416584"/>
                        <a:ext cx="3654425" cy="51435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FE4F7FFD-5494-4524-887E-BCE85EE9792D}"/>
              </a:ext>
            </a:extLst>
          </p:cNvPr>
          <p:cNvSpPr>
            <a:spLocks noGrp="1"/>
          </p:cNvSpPr>
          <p:nvPr>
            <p:ph type="body" sz="quarter" idx="14"/>
          </p:nvPr>
        </p:nvSpPr>
        <p:spPr>
          <a:xfrm>
            <a:off x="838198" y="3783148"/>
            <a:ext cx="10515600" cy="752623"/>
          </a:xfrm>
        </p:spPr>
        <p:txBody>
          <a:bodyPr/>
          <a:lstStyle/>
          <a:p>
            <a:pPr marL="457200" indent="0">
              <a:buNone/>
            </a:pPr>
            <a:r>
              <a:rPr lang="en-US" sz="2600" dirty="0"/>
              <a:t>the regression equation and dropping the error term, we obtain the </a:t>
            </a:r>
            <a:r>
              <a:rPr lang="en-US" sz="2600" b="1" dirty="0"/>
              <a:t>estimated regression </a:t>
            </a:r>
            <a:r>
              <a:rPr lang="en-US" sz="2600" dirty="0"/>
              <a:t>for simple linear regression.</a:t>
            </a:r>
            <a:endParaRPr lang="en-US" sz="2600" b="1" dirty="0"/>
          </a:p>
        </p:txBody>
      </p:sp>
      <p:pic>
        <p:nvPicPr>
          <p:cNvPr id="10" name="Picture Placeholder 9" descr="Estimated simple linear regression equation is Y cap = b sub 0 + b sub 1 x.&#10;&#10;">
            <a:extLst>
              <a:ext uri="{FF2B5EF4-FFF2-40B4-BE49-F238E27FC236}">
                <a16:creationId xmlns:a16="http://schemas.microsoft.com/office/drawing/2014/main" id="{7AFDBC62-1DD4-4763-A75E-DBD65C714777}"/>
              </a:ext>
            </a:extLst>
          </p:cNvPr>
          <p:cNvPicPr>
            <a:picLocks noGrp="1" noChangeAspect="1"/>
          </p:cNvPicPr>
          <p:nvPr>
            <p:ph type="pic" sz="quarter" idx="13"/>
          </p:nvPr>
        </p:nvPicPr>
        <p:blipFill rotWithShape="1">
          <a:blip r:embed="rId10"/>
          <a:srcRect t="43" b="-4581"/>
          <a:stretch/>
        </p:blipFill>
        <p:spPr>
          <a:xfrm>
            <a:off x="990599" y="4643178"/>
            <a:ext cx="10515600" cy="1234439"/>
          </a:xfrm>
          <a:prstGeom prst="rect">
            <a:avLst/>
          </a:prstGeom>
        </p:spPr>
      </p:pic>
    </p:spTree>
    <p:extLst>
      <p:ext uri="{BB962C8B-B14F-4D97-AF65-F5344CB8AC3E}">
        <p14:creationId xmlns:p14="http://schemas.microsoft.com/office/powerpoint/2010/main" val="38246007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11 of 15)</a:t>
            </a:r>
          </a:p>
        </p:txBody>
      </p:sp>
      <p:sp>
        <p:nvSpPr>
          <p:cNvPr id="3" name="Content Placeholder 2"/>
          <p:cNvSpPr>
            <a:spLocks noGrp="1"/>
          </p:cNvSpPr>
          <p:nvPr>
            <p:ph type="body" sz="quarter" idx="12"/>
          </p:nvPr>
        </p:nvSpPr>
        <p:spPr>
          <a:xfrm>
            <a:off x="838200" y="1463040"/>
            <a:ext cx="10515600" cy="926784"/>
          </a:xfrm>
          <a:prstGeom prst="rect">
            <a:avLst/>
          </a:prstGeom>
          <a:ln>
            <a:noFill/>
          </a:ln>
        </p:spPr>
        <p:txBody>
          <a:bodyPr>
            <a:normAutofit fontScale="55000" lnSpcReduction="20000"/>
          </a:bodyPr>
          <a:lstStyle/>
          <a:p>
            <a:pPr marL="0" indent="0">
              <a:lnSpc>
                <a:spcPct val="100000"/>
              </a:lnSpc>
              <a:spcBef>
                <a:spcPts val="0"/>
              </a:spcBef>
              <a:spcAft>
                <a:spcPts val="1200"/>
              </a:spcAft>
              <a:buNone/>
            </a:pPr>
            <a:r>
              <a:rPr lang="en-US" sz="5100" dirty="0"/>
              <a:t>Testing Individual Regression Parameters (cont.):</a:t>
            </a:r>
          </a:p>
          <a:p>
            <a:pPr marL="457200">
              <a:spcBef>
                <a:spcPts val="0"/>
              </a:spcBef>
            </a:pPr>
            <a:r>
              <a:rPr lang="en-US" sz="4700" dirty="0"/>
              <a:t>Confidence interval can be used to test whether each of the regression parameters</a:t>
            </a:r>
          </a:p>
        </p:txBody>
      </p:sp>
      <p:graphicFrame>
        <p:nvGraphicFramePr>
          <p:cNvPr id="7" name="Object 6">
            <a:extLst>
              <a:ext uri="{FF2B5EF4-FFF2-40B4-BE49-F238E27FC236}">
                <a16:creationId xmlns:a16="http://schemas.microsoft.com/office/drawing/2014/main" id="{7A26B200-B78E-4CAC-B94B-881211201EE0}"/>
              </a:ext>
            </a:extLst>
          </p:cNvPr>
          <p:cNvGraphicFramePr>
            <a:graphicFrameLocks noChangeAspect="1"/>
          </p:cNvGraphicFramePr>
          <p:nvPr>
            <p:extLst>
              <p:ext uri="{D42A27DB-BD31-4B8C-83A1-F6EECF244321}">
                <p14:modId xmlns:p14="http://schemas.microsoft.com/office/powerpoint/2010/main" val="3485426480"/>
              </p:ext>
            </p:extLst>
          </p:nvPr>
        </p:nvGraphicFramePr>
        <p:xfrm>
          <a:off x="2947670" y="2575243"/>
          <a:ext cx="2371680" cy="542700"/>
        </p:xfrm>
        <a:graphic>
          <a:graphicData uri="http://schemas.openxmlformats.org/presentationml/2006/ole">
            <mc:AlternateContent xmlns:mc="http://schemas.openxmlformats.org/markup-compatibility/2006">
              <mc:Choice xmlns:v="urn:schemas-microsoft-com:vml" Requires="v">
                <p:oleObj spid="_x0000_s69708" name="Equation" r:id="rId4" imgW="1054080" imgH="241200" progId="Equation.DSMT4">
                  <p:embed/>
                </p:oleObj>
              </mc:Choice>
              <mc:Fallback>
                <p:oleObj name="Equation" r:id="rId4" imgW="1054080" imgH="241200" progId="Equation.DSMT4">
                  <p:embed/>
                  <p:pic>
                    <p:nvPicPr>
                      <p:cNvPr id="0" name=""/>
                      <p:cNvPicPr/>
                      <p:nvPr/>
                    </p:nvPicPr>
                    <p:blipFill>
                      <a:blip r:embed="rId5"/>
                      <a:stretch>
                        <a:fillRect/>
                      </a:stretch>
                    </p:blipFill>
                    <p:spPr>
                      <a:xfrm>
                        <a:off x="2947670" y="2575243"/>
                        <a:ext cx="2371680" cy="54270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A9AC1C96-1648-4D4A-B755-20AFD347A4EB}"/>
              </a:ext>
            </a:extLst>
          </p:cNvPr>
          <p:cNvSpPr>
            <a:spLocks noGrp="1"/>
          </p:cNvSpPr>
          <p:nvPr>
            <p:ph type="body" sz="quarter" idx="14"/>
          </p:nvPr>
        </p:nvSpPr>
        <p:spPr>
          <a:xfrm>
            <a:off x="838200" y="2605724"/>
            <a:ext cx="10515600" cy="3508056"/>
          </a:xfrm>
        </p:spPr>
        <p:txBody>
          <a:bodyPr/>
          <a:lstStyle/>
          <a:p>
            <a:pPr marL="0" indent="4403725">
              <a:spcBef>
                <a:spcPts val="0"/>
              </a:spcBef>
              <a:buNone/>
            </a:pPr>
            <a:r>
              <a:rPr lang="en-US" sz="2600" dirty="0"/>
              <a:t>is equal to zero.</a:t>
            </a:r>
          </a:p>
          <a:p>
            <a:pPr marL="457200">
              <a:lnSpc>
                <a:spcPct val="100000"/>
              </a:lnSpc>
              <a:spcAft>
                <a:spcPts val="600"/>
              </a:spcAft>
            </a:pPr>
            <a:r>
              <a:rPr lang="en-US" sz="2600" b="1" dirty="0"/>
              <a:t>Confidence interval</a:t>
            </a:r>
            <a:r>
              <a:rPr lang="en-US" sz="2600" dirty="0"/>
              <a:t>: An estimate of a population parameter that provides an interval believed to contain the value of the parameter at some level of confidence.</a:t>
            </a:r>
          </a:p>
          <a:p>
            <a:pPr marL="457200">
              <a:lnSpc>
                <a:spcPct val="100000"/>
              </a:lnSpc>
              <a:spcBef>
                <a:spcPts val="0"/>
              </a:spcBef>
            </a:pPr>
            <a:r>
              <a:rPr lang="en-US" sz="2600" b="1" dirty="0"/>
              <a:t>Confidence level</a:t>
            </a:r>
            <a:r>
              <a:rPr lang="en-US" sz="2600" dirty="0"/>
              <a:t>: Indicates how frequently interval estimates based on samples of the same size taken from the same population using identical sampling techniques will contain the true value of the parameter we are estimating.</a:t>
            </a:r>
          </a:p>
          <a:p>
            <a:endParaRPr lang="en-US" sz="2600" dirty="0"/>
          </a:p>
        </p:txBody>
      </p:sp>
    </p:spTree>
    <p:extLst>
      <p:ext uri="{BB962C8B-B14F-4D97-AF65-F5344CB8AC3E}">
        <p14:creationId xmlns:p14="http://schemas.microsoft.com/office/powerpoint/2010/main" val="1282916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12 of 15)</a:t>
            </a:r>
          </a:p>
        </p:txBody>
      </p:sp>
      <p:sp>
        <p:nvSpPr>
          <p:cNvPr id="3" name="Content Placeholder 2"/>
          <p:cNvSpPr>
            <a:spLocks noGrp="1"/>
          </p:cNvSpPr>
          <p:nvPr>
            <p:ph type="body" sz="quarter" idx="12"/>
          </p:nvPr>
        </p:nvSpPr>
        <p:spPr>
          <a:xfrm>
            <a:off x="838200" y="1463040"/>
            <a:ext cx="10515600" cy="3643602"/>
          </a:xfrm>
          <a:prstGeom prst="rect">
            <a:avLst/>
          </a:prstGeom>
          <a:ln>
            <a:noFill/>
          </a:ln>
        </p:spPr>
        <p:txBody>
          <a:bodyPr/>
          <a:lstStyle/>
          <a:p>
            <a:pPr marL="0" indent="0">
              <a:spcAft>
                <a:spcPts val="1200"/>
              </a:spcAft>
              <a:buNone/>
            </a:pPr>
            <a:r>
              <a:rPr lang="en-US" dirty="0"/>
              <a:t>Addressing Nonsignificant Independent Variables:</a:t>
            </a:r>
          </a:p>
          <a:p>
            <a:pPr marL="342900" indent="-342900">
              <a:lnSpc>
                <a:spcPct val="100000"/>
              </a:lnSpc>
              <a:spcBef>
                <a:spcPts val="0"/>
              </a:spcBef>
              <a:spcAft>
                <a:spcPts val="1200"/>
              </a:spcAft>
            </a:pPr>
            <a:r>
              <a:rPr lang="en-US" sz="2600" dirty="0"/>
              <a:t>If practical experience dictates that the nonsignificant independent variable has a relationship with the dependent variable, the independent variable should be left in the model.</a:t>
            </a:r>
          </a:p>
          <a:p>
            <a:pPr marL="342900" indent="-342900">
              <a:lnSpc>
                <a:spcPct val="100000"/>
              </a:lnSpc>
              <a:spcBef>
                <a:spcPts val="0"/>
              </a:spcBef>
              <a:spcAft>
                <a:spcPts val="1200"/>
              </a:spcAft>
            </a:pPr>
            <a:r>
              <a:rPr lang="en-US" sz="2600" dirty="0"/>
              <a:t>If the model sufficiently explains the dependent variable without the nonsignificant independent variable, then consider rerunning the regression without the nonsignificant independent variable.</a:t>
            </a:r>
          </a:p>
          <a:p>
            <a:pPr marL="342900" indent="-342900">
              <a:lnSpc>
                <a:spcPct val="100000"/>
              </a:lnSpc>
              <a:spcBef>
                <a:spcPts val="0"/>
              </a:spcBef>
              <a:spcAft>
                <a:spcPts val="1200"/>
              </a:spcAft>
            </a:pPr>
            <a:r>
              <a:rPr lang="en-US" sz="2600" dirty="0"/>
              <a:t>The appropriate treatment of the inclusion or exclusion of the </a:t>
            </a:r>
            <a:r>
              <a:rPr lang="en-US" sz="2600" i="1" dirty="0"/>
              <a:t>y</a:t>
            </a:r>
            <a:r>
              <a:rPr lang="en-US" sz="2600" dirty="0"/>
              <a:t>-intercept when </a:t>
            </a:r>
          </a:p>
        </p:txBody>
      </p:sp>
      <p:graphicFrame>
        <p:nvGraphicFramePr>
          <p:cNvPr id="7" name="Object 6">
            <a:extLst>
              <a:ext uri="{FF2B5EF4-FFF2-40B4-BE49-F238E27FC236}">
                <a16:creationId xmlns:a16="http://schemas.microsoft.com/office/drawing/2014/main" id="{74946C75-5F39-4A40-82E4-292185D9B949}"/>
              </a:ext>
            </a:extLst>
          </p:cNvPr>
          <p:cNvGraphicFramePr>
            <a:graphicFrameLocks noChangeAspect="1"/>
          </p:cNvGraphicFramePr>
          <p:nvPr>
            <p:extLst>
              <p:ext uri="{D42A27DB-BD31-4B8C-83A1-F6EECF244321}">
                <p14:modId xmlns:p14="http://schemas.microsoft.com/office/powerpoint/2010/main" val="1823973811"/>
              </p:ext>
            </p:extLst>
          </p:nvPr>
        </p:nvGraphicFramePr>
        <p:xfrm>
          <a:off x="2038350" y="5091401"/>
          <a:ext cx="370980" cy="514350"/>
        </p:xfrm>
        <a:graphic>
          <a:graphicData uri="http://schemas.openxmlformats.org/presentationml/2006/ole">
            <mc:AlternateContent xmlns:mc="http://schemas.openxmlformats.org/markup-compatibility/2006">
              <mc:Choice xmlns:v="urn:schemas-microsoft-com:vml" Requires="v">
                <p:oleObj spid="_x0000_s67657" name="Equation" r:id="rId4" imgW="164880" imgH="228600" progId="Equation.DSMT4">
                  <p:embed/>
                </p:oleObj>
              </mc:Choice>
              <mc:Fallback>
                <p:oleObj name="Equation" r:id="rId4" imgW="164880" imgH="228600" progId="Equation.DSMT4">
                  <p:embed/>
                  <p:pic>
                    <p:nvPicPr>
                      <p:cNvPr id="0" name=""/>
                      <p:cNvPicPr/>
                      <p:nvPr/>
                    </p:nvPicPr>
                    <p:blipFill>
                      <a:blip r:embed="rId5"/>
                      <a:stretch>
                        <a:fillRect/>
                      </a:stretch>
                    </p:blipFill>
                    <p:spPr>
                      <a:xfrm>
                        <a:off x="2038350" y="5091401"/>
                        <a:ext cx="370980" cy="51435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8BC5F44A-BB77-4626-80BA-99741F4A8CD2}"/>
              </a:ext>
            </a:extLst>
          </p:cNvPr>
          <p:cNvSpPr>
            <a:spLocks noGrp="1"/>
          </p:cNvSpPr>
          <p:nvPr>
            <p:ph type="body" sz="quarter" idx="14"/>
          </p:nvPr>
        </p:nvSpPr>
        <p:spPr>
          <a:xfrm>
            <a:off x="838200" y="5106642"/>
            <a:ext cx="10668000" cy="514350"/>
          </a:xfrm>
        </p:spPr>
        <p:txBody>
          <a:bodyPr/>
          <a:lstStyle/>
          <a:p>
            <a:pPr marL="0" indent="1493838">
              <a:buNone/>
            </a:pPr>
            <a:r>
              <a:rPr lang="en-US" sz="2600" dirty="0"/>
              <a:t>is not statistically significant may require special consideration.</a:t>
            </a:r>
          </a:p>
        </p:txBody>
      </p:sp>
    </p:spTree>
    <p:extLst>
      <p:ext uri="{BB962C8B-B14F-4D97-AF65-F5344CB8AC3E}">
        <p14:creationId xmlns:p14="http://schemas.microsoft.com/office/powerpoint/2010/main" val="1816703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13 of 15)</a:t>
            </a:r>
          </a:p>
        </p:txBody>
      </p:sp>
      <p:sp>
        <p:nvSpPr>
          <p:cNvPr id="3" name="Content Placeholder 2"/>
          <p:cNvSpPr>
            <a:spLocks noGrp="1"/>
          </p:cNvSpPr>
          <p:nvPr>
            <p:ph idx="1"/>
          </p:nvPr>
        </p:nvSpPr>
        <p:spPr>
          <a:xfrm>
            <a:off x="838200" y="1463040"/>
            <a:ext cx="10515600" cy="4099560"/>
          </a:xfrm>
          <a:prstGeom prst="rect">
            <a:avLst/>
          </a:prstGeom>
          <a:ln>
            <a:noFill/>
          </a:ln>
        </p:spPr>
        <p:txBody>
          <a:bodyPr/>
          <a:lstStyle/>
          <a:p>
            <a:pPr marL="0" indent="0">
              <a:spcBef>
                <a:spcPts val="0"/>
              </a:spcBef>
              <a:spcAft>
                <a:spcPts val="1200"/>
              </a:spcAft>
              <a:buNone/>
            </a:pPr>
            <a:r>
              <a:rPr lang="en-US" dirty="0"/>
              <a:t>Multicollinearity:</a:t>
            </a:r>
          </a:p>
          <a:p>
            <a:pPr marL="457200">
              <a:spcBef>
                <a:spcPts val="0"/>
              </a:spcBef>
              <a:spcAft>
                <a:spcPts val="1200"/>
              </a:spcAft>
            </a:pPr>
            <a:r>
              <a:rPr lang="en-US" sz="2600" b="1" dirty="0"/>
              <a:t>Multicollinearity</a:t>
            </a:r>
            <a:r>
              <a:rPr lang="en-US" sz="2600" dirty="0"/>
              <a:t> refers to the correlation among the independent variables in multiple regression analysis.</a:t>
            </a:r>
          </a:p>
          <a:p>
            <a:pPr marL="457200">
              <a:spcBef>
                <a:spcPts val="0"/>
              </a:spcBef>
              <a:spcAft>
                <a:spcPts val="1200"/>
              </a:spcAft>
            </a:pPr>
            <a:r>
              <a:rPr lang="en-US" sz="2600" dirty="0"/>
              <a:t>In </a:t>
            </a:r>
            <a:r>
              <a:rPr lang="en-US" sz="2600" i="1" dirty="0"/>
              <a:t>t</a:t>
            </a:r>
            <a:r>
              <a:rPr lang="en-US" sz="2600" dirty="0"/>
              <a:t> tests for the significance of individual parameters, the difficulty caused by multicollinearity is that it is possible to conclude that a parameter associated with one of the multicollinear independent variables is not significantly different from zero when the independent variable actually has a strong relationship with the dependent variable.</a:t>
            </a:r>
          </a:p>
          <a:p>
            <a:pPr marL="457200">
              <a:spcBef>
                <a:spcPts val="0"/>
              </a:spcBef>
              <a:spcAft>
                <a:spcPts val="1200"/>
              </a:spcAft>
            </a:pPr>
            <a:r>
              <a:rPr lang="en-US" sz="2600" dirty="0"/>
              <a:t>This problem is avoided when there is little correlation among the independent variables.</a:t>
            </a:r>
          </a:p>
          <a:p>
            <a:pPr>
              <a:spcBef>
                <a:spcPts val="0"/>
              </a:spcBef>
            </a:pPr>
            <a:endParaRPr lang="en-US" dirty="0"/>
          </a:p>
        </p:txBody>
      </p:sp>
    </p:spTree>
    <p:extLst>
      <p:ext uri="{BB962C8B-B14F-4D97-AF65-F5344CB8AC3E}">
        <p14:creationId xmlns:p14="http://schemas.microsoft.com/office/powerpoint/2010/main" val="225679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14 of 15)</a:t>
            </a:r>
          </a:p>
        </p:txBody>
      </p:sp>
      <p:sp>
        <p:nvSpPr>
          <p:cNvPr id="3" name="Text Placeholder 2">
            <a:extLst>
              <a:ext uri="{FF2B5EF4-FFF2-40B4-BE49-F238E27FC236}">
                <a16:creationId xmlns:a16="http://schemas.microsoft.com/office/drawing/2014/main" id="{2A662B26-5694-4623-9461-22E131778AA1}"/>
              </a:ext>
            </a:extLst>
          </p:cNvPr>
          <p:cNvSpPr>
            <a:spLocks noGrp="1"/>
          </p:cNvSpPr>
          <p:nvPr>
            <p:ph type="body" sz="quarter" idx="12"/>
          </p:nvPr>
        </p:nvSpPr>
        <p:spPr/>
        <p:txBody>
          <a:bodyPr/>
          <a:lstStyle/>
          <a:p>
            <a:pPr marL="0" indent="0">
              <a:buNone/>
            </a:pPr>
            <a:r>
              <a:rPr lang="en-US" dirty="0"/>
              <a:t>Figure 7.21: Excel Regression Output for the Butler Trucking Company with Miles and Gasoline Consumption as Independent Variables</a:t>
            </a:r>
          </a:p>
        </p:txBody>
      </p:sp>
      <p:pic>
        <p:nvPicPr>
          <p:cNvPr id="9" name="Picture Placeholder 8" descr="The table lists the regression statistics, d f, s s, m s, f, and significance f below Anova, and coefficients, standard error, t stat, p-value, lower 95%, upper 95%, lower 99.0%, and upper 99.0% for intercepts, miles, and gasoline consumption.">
            <a:extLst>
              <a:ext uri="{FF2B5EF4-FFF2-40B4-BE49-F238E27FC236}">
                <a16:creationId xmlns:a16="http://schemas.microsoft.com/office/drawing/2014/main" id="{8CDAC59F-BF7A-465B-B6BB-A3C73DD2907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3975" b="5884"/>
          <a:stretch/>
        </p:blipFill>
        <p:spPr>
          <a:xfrm>
            <a:off x="2491739" y="2270759"/>
            <a:ext cx="7208521" cy="3771687"/>
          </a:xfrm>
        </p:spPr>
      </p:pic>
    </p:spTree>
    <p:extLst>
      <p:ext uri="{BB962C8B-B14F-4D97-AF65-F5344CB8AC3E}">
        <p14:creationId xmlns:p14="http://schemas.microsoft.com/office/powerpoint/2010/main" val="1442875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Inference and Regression </a:t>
            </a:r>
            <a:r>
              <a:rPr lang="en-US" sz="3600" dirty="0"/>
              <a:t>(Slide 15 of 15)</a:t>
            </a:r>
            <a:endParaRPr lang="en-US" dirty="0"/>
          </a:p>
        </p:txBody>
      </p:sp>
      <p:sp>
        <p:nvSpPr>
          <p:cNvPr id="3" name="Text Placeholder 2">
            <a:extLst>
              <a:ext uri="{FF2B5EF4-FFF2-40B4-BE49-F238E27FC236}">
                <a16:creationId xmlns:a16="http://schemas.microsoft.com/office/drawing/2014/main" id="{4D7A9E7A-ECFC-4C3D-9CBB-FA7CEAEACC1F}"/>
              </a:ext>
            </a:extLst>
          </p:cNvPr>
          <p:cNvSpPr>
            <a:spLocks noGrp="1"/>
          </p:cNvSpPr>
          <p:nvPr>
            <p:ph type="body" sz="quarter" idx="12"/>
          </p:nvPr>
        </p:nvSpPr>
        <p:spPr>
          <a:xfrm>
            <a:off x="838200" y="1463040"/>
            <a:ext cx="3642360" cy="2636520"/>
          </a:xfrm>
        </p:spPr>
        <p:txBody>
          <a:bodyPr/>
          <a:lstStyle/>
          <a:p>
            <a:pPr marL="0" indent="0">
              <a:buNone/>
            </a:pPr>
            <a:r>
              <a:rPr lang="en-US" dirty="0"/>
              <a:t>Figure 7.22: Scatter Chart of Miles and Gasoline Consumed for Butler Trucking Company</a:t>
            </a:r>
          </a:p>
        </p:txBody>
      </p:sp>
      <p:pic>
        <p:nvPicPr>
          <p:cNvPr id="9" name="Picture Placeholder 8" descr="The rising scatter graph plots gasoline consumption versus miles. It ranges from approximately 40 to 100 miles and from 3 to 11 gallons.">
            <a:extLst>
              <a:ext uri="{FF2B5EF4-FFF2-40B4-BE49-F238E27FC236}">
                <a16:creationId xmlns:a16="http://schemas.microsoft.com/office/drawing/2014/main" id="{B38219F9-DD21-4322-9FCB-249C896D58E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636" t="15162" r="4637" b="4889"/>
          <a:stretch/>
        </p:blipFill>
        <p:spPr>
          <a:xfrm>
            <a:off x="4608774" y="1463040"/>
            <a:ext cx="7065065" cy="4480560"/>
          </a:xfrm>
        </p:spPr>
      </p:pic>
    </p:spTree>
    <p:extLst>
      <p:ext uri="{BB962C8B-B14F-4D97-AF65-F5344CB8AC3E}">
        <p14:creationId xmlns:p14="http://schemas.microsoft.com/office/powerpoint/2010/main" val="3663616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1 of 2)</a:t>
            </a:r>
          </a:p>
        </p:txBody>
      </p:sp>
      <p:sp>
        <p:nvSpPr>
          <p:cNvPr id="3" name="Content Placeholder 2"/>
          <p:cNvSpPr>
            <a:spLocks noGrp="1"/>
          </p:cNvSpPr>
          <p:nvPr>
            <p:ph type="body" sz="quarter" idx="12"/>
          </p:nvPr>
        </p:nvSpPr>
        <p:spPr>
          <a:prstGeom prst="rect">
            <a:avLst/>
          </a:prstGeom>
          <a:ln>
            <a:noFill/>
          </a:ln>
        </p:spPr>
        <p:txBody>
          <a:bodyPr/>
          <a:lstStyle/>
          <a:p>
            <a:pPr marL="0" indent="0">
              <a:spcAft>
                <a:spcPts val="600"/>
              </a:spcAft>
              <a:buNone/>
            </a:pPr>
            <a:r>
              <a:rPr lang="en-US" dirty="0"/>
              <a:t>Multicollinearity (cont.):</a:t>
            </a:r>
          </a:p>
          <a:p>
            <a:pPr marL="457200">
              <a:spcAft>
                <a:spcPts val="600"/>
              </a:spcAft>
            </a:pPr>
            <a:r>
              <a:rPr lang="en-US" sz="2600" dirty="0"/>
              <a:t>Testing for an overall regression relationship:</a:t>
            </a:r>
          </a:p>
          <a:p>
            <a:pPr marL="914400" lvl="1">
              <a:spcAft>
                <a:spcPts val="600"/>
              </a:spcAft>
            </a:pPr>
            <a:r>
              <a:rPr lang="en-US" dirty="0"/>
              <a:t>Use an </a:t>
            </a:r>
            <a:r>
              <a:rPr lang="en-US" i="1" dirty="0"/>
              <a:t>F </a:t>
            </a:r>
            <a:r>
              <a:rPr lang="en-US" dirty="0"/>
              <a:t>test based on the </a:t>
            </a:r>
            <a:r>
              <a:rPr lang="en-US" i="1" dirty="0"/>
              <a:t>F </a:t>
            </a:r>
            <a:r>
              <a:rPr lang="en-US" dirty="0"/>
              <a:t>probability distribution.</a:t>
            </a:r>
          </a:p>
          <a:p>
            <a:pPr marL="914400" lvl="1">
              <a:spcAft>
                <a:spcPts val="600"/>
              </a:spcAft>
            </a:pPr>
            <a:r>
              <a:rPr lang="en-US" dirty="0"/>
              <a:t>If the </a:t>
            </a:r>
            <a:r>
              <a:rPr lang="en-US" i="1" dirty="0"/>
              <a:t>F </a:t>
            </a:r>
            <a:r>
              <a:rPr lang="en-US" dirty="0"/>
              <a:t>test leads us to reject the hypothesis that the values of</a:t>
            </a:r>
          </a:p>
          <a:p>
            <a:pPr marL="914400"/>
            <a:endParaRPr lang="en-US" dirty="0"/>
          </a:p>
          <a:p>
            <a:endParaRPr lang="en-US" sz="2000" dirty="0"/>
          </a:p>
        </p:txBody>
      </p:sp>
      <p:graphicFrame>
        <p:nvGraphicFramePr>
          <p:cNvPr id="7" name="Object 6">
            <a:extLst>
              <a:ext uri="{FF2B5EF4-FFF2-40B4-BE49-F238E27FC236}">
                <a16:creationId xmlns:a16="http://schemas.microsoft.com/office/drawing/2014/main" id="{5F43DCE6-B70A-4F64-BA4C-4ECCAF964EF5}"/>
              </a:ext>
            </a:extLst>
          </p:cNvPr>
          <p:cNvGraphicFramePr>
            <a:graphicFrameLocks noChangeAspect="1"/>
          </p:cNvGraphicFramePr>
          <p:nvPr>
            <p:extLst>
              <p:ext uri="{D42A27DB-BD31-4B8C-83A1-F6EECF244321}">
                <p14:modId xmlns:p14="http://schemas.microsoft.com/office/powerpoint/2010/main" val="1085858670"/>
              </p:ext>
            </p:extLst>
          </p:nvPr>
        </p:nvGraphicFramePr>
        <p:xfrm>
          <a:off x="9586913" y="2990850"/>
          <a:ext cx="1636712" cy="517525"/>
        </p:xfrm>
        <a:graphic>
          <a:graphicData uri="http://schemas.openxmlformats.org/presentationml/2006/ole">
            <mc:AlternateContent xmlns:mc="http://schemas.openxmlformats.org/markup-compatibility/2006">
              <mc:Choice xmlns:v="urn:schemas-microsoft-com:vml" Requires="v">
                <p:oleObj spid="_x0000_s71756" name="Equation" r:id="rId4" imgW="761760" imgH="241200" progId="Equation.DSMT4">
                  <p:embed/>
                </p:oleObj>
              </mc:Choice>
              <mc:Fallback>
                <p:oleObj name="Equation" r:id="rId4" imgW="761760" imgH="241200" progId="Equation.DSMT4">
                  <p:embed/>
                  <p:pic>
                    <p:nvPicPr>
                      <p:cNvPr id="7" name="Object 6">
                        <a:extLst>
                          <a:ext uri="{FF2B5EF4-FFF2-40B4-BE49-F238E27FC236}">
                            <a16:creationId xmlns:a16="http://schemas.microsoft.com/office/drawing/2014/main" id="{7A26B200-B78E-4CAC-B94B-881211201EE0}"/>
                          </a:ext>
                        </a:extLst>
                      </p:cNvPr>
                      <p:cNvPicPr/>
                      <p:nvPr/>
                    </p:nvPicPr>
                    <p:blipFill>
                      <a:blip r:embed="rId5"/>
                      <a:stretch>
                        <a:fillRect/>
                      </a:stretch>
                    </p:blipFill>
                    <p:spPr>
                      <a:xfrm>
                        <a:off x="9586913" y="2990850"/>
                        <a:ext cx="1636712" cy="517525"/>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A4184CFF-EBBB-4855-9C7D-F0BF1AB3175A}"/>
              </a:ext>
            </a:extLst>
          </p:cNvPr>
          <p:cNvSpPr>
            <a:spLocks noGrp="1"/>
          </p:cNvSpPr>
          <p:nvPr>
            <p:ph type="body" sz="quarter" idx="14"/>
          </p:nvPr>
        </p:nvSpPr>
        <p:spPr>
          <a:xfrm>
            <a:off x="838200" y="3429001"/>
            <a:ext cx="10515600" cy="2788920"/>
          </a:xfrm>
        </p:spPr>
        <p:txBody>
          <a:bodyPr/>
          <a:lstStyle/>
          <a:p>
            <a:pPr marL="914400" lvl="1" indent="0">
              <a:spcAft>
                <a:spcPts val="600"/>
              </a:spcAft>
              <a:buNone/>
            </a:pPr>
            <a:r>
              <a:rPr lang="en-US" dirty="0"/>
              <a:t>are all zero: </a:t>
            </a:r>
          </a:p>
          <a:p>
            <a:pPr marL="1371600" lvl="2">
              <a:spcAft>
                <a:spcPts val="600"/>
              </a:spcAft>
            </a:pPr>
            <a:r>
              <a:rPr lang="en-US" sz="2200" dirty="0"/>
              <a:t>Conclude that there is an overall regression relationship.</a:t>
            </a:r>
          </a:p>
          <a:p>
            <a:pPr marL="1371600" lvl="2">
              <a:spcAft>
                <a:spcPts val="600"/>
              </a:spcAft>
            </a:pPr>
            <a:r>
              <a:rPr lang="en-US" sz="2200" dirty="0"/>
              <a:t>Otherwise, conclude that there is no overall regression relationship.</a:t>
            </a:r>
          </a:p>
          <a:p>
            <a:endParaRPr lang="en-US" dirty="0"/>
          </a:p>
        </p:txBody>
      </p:sp>
    </p:spTree>
    <p:extLst>
      <p:ext uri="{BB962C8B-B14F-4D97-AF65-F5344CB8AC3E}">
        <p14:creationId xmlns:p14="http://schemas.microsoft.com/office/powerpoint/2010/main" val="2372945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Big Data and Regression </a:t>
            </a:r>
            <a:r>
              <a:rPr lang="en-US" sz="3600" dirty="0"/>
              <a:t>(Slide 2 of 2)</a:t>
            </a:r>
          </a:p>
        </p:txBody>
      </p:sp>
      <p:sp>
        <p:nvSpPr>
          <p:cNvPr id="3" name="Content Placeholder 2"/>
          <p:cNvSpPr>
            <a:spLocks noGrp="1"/>
          </p:cNvSpPr>
          <p:nvPr>
            <p:ph type="body" sz="quarter" idx="12"/>
          </p:nvPr>
        </p:nvSpPr>
        <p:spPr>
          <a:xfrm>
            <a:off x="838200" y="1463039"/>
            <a:ext cx="10515600" cy="1423651"/>
          </a:xfrm>
          <a:prstGeom prst="rect">
            <a:avLst/>
          </a:prstGeom>
          <a:ln>
            <a:noFill/>
          </a:ln>
        </p:spPr>
        <p:txBody>
          <a:bodyPr>
            <a:normAutofit fontScale="70000" lnSpcReduction="20000"/>
          </a:bodyPr>
          <a:lstStyle/>
          <a:p>
            <a:pPr marL="0" indent="0">
              <a:lnSpc>
                <a:spcPct val="100000"/>
              </a:lnSpc>
              <a:spcAft>
                <a:spcPts val="600"/>
              </a:spcAft>
              <a:buNone/>
            </a:pPr>
            <a:r>
              <a:rPr lang="en-US" sz="4000" dirty="0"/>
              <a:t>Multicollinearity (cont.):</a:t>
            </a:r>
          </a:p>
          <a:p>
            <a:pPr marL="457200">
              <a:lnSpc>
                <a:spcPct val="100000"/>
              </a:lnSpc>
              <a:spcAft>
                <a:spcPts val="600"/>
              </a:spcAft>
            </a:pPr>
            <a:r>
              <a:rPr lang="en-US" sz="3700" dirty="0"/>
              <a:t>Testing for an overall regression relationship (cont.):</a:t>
            </a:r>
          </a:p>
          <a:p>
            <a:pPr marL="914400" lvl="1">
              <a:lnSpc>
                <a:spcPct val="100000"/>
              </a:lnSpc>
              <a:spcBef>
                <a:spcPts val="0"/>
              </a:spcBef>
            </a:pPr>
            <a:r>
              <a:rPr lang="en-US" sz="3400" dirty="0"/>
              <a:t>The test statistic generated by the sample data for this test is:</a:t>
            </a:r>
          </a:p>
          <a:p>
            <a:pPr marL="457200" lvl="1" indent="0">
              <a:lnSpc>
                <a:spcPct val="100000"/>
              </a:lnSpc>
              <a:spcBef>
                <a:spcPts val="0"/>
              </a:spcBef>
              <a:buNone/>
            </a:pPr>
            <a:r>
              <a:rPr lang="en-US" sz="2600" dirty="0"/>
              <a:t>                                   </a:t>
            </a:r>
          </a:p>
          <a:p>
            <a:pPr>
              <a:lnSpc>
                <a:spcPct val="100000"/>
              </a:lnSpc>
              <a:spcBef>
                <a:spcPts val="0"/>
              </a:spcBef>
            </a:pPr>
            <a:endParaRPr lang="en-US" sz="1000" dirty="0"/>
          </a:p>
        </p:txBody>
      </p:sp>
      <p:graphicFrame>
        <p:nvGraphicFramePr>
          <p:cNvPr id="4" name="Object 3">
            <a:extLst>
              <a:ext uri="{FF2B5EF4-FFF2-40B4-BE49-F238E27FC236}">
                <a16:creationId xmlns:a16="http://schemas.microsoft.com/office/drawing/2014/main" id="{78BEBAA1-9D9A-4D68-9034-EA244AD16563}"/>
              </a:ext>
            </a:extLst>
          </p:cNvPr>
          <p:cNvGraphicFramePr>
            <a:graphicFrameLocks noChangeAspect="1"/>
          </p:cNvGraphicFramePr>
          <p:nvPr>
            <p:extLst>
              <p:ext uri="{D42A27DB-BD31-4B8C-83A1-F6EECF244321}">
                <p14:modId xmlns:p14="http://schemas.microsoft.com/office/powerpoint/2010/main" val="1924926090"/>
              </p:ext>
            </p:extLst>
          </p:nvPr>
        </p:nvGraphicFramePr>
        <p:xfrm>
          <a:off x="4523740" y="2886691"/>
          <a:ext cx="2349500" cy="893462"/>
        </p:xfrm>
        <a:graphic>
          <a:graphicData uri="http://schemas.openxmlformats.org/presentationml/2006/ole">
            <mc:AlternateContent xmlns:mc="http://schemas.openxmlformats.org/markup-compatibility/2006">
              <mc:Choice xmlns:v="urn:schemas-microsoft-com:vml" Requires="v">
                <p:oleObj spid="_x0000_s72776" name="Equation" r:id="rId4" imgW="1168200" imgH="444240" progId="Equation.DSMT4">
                  <p:embed/>
                </p:oleObj>
              </mc:Choice>
              <mc:Fallback>
                <p:oleObj name="Equation" r:id="rId4" imgW="1168200" imgH="444240" progId="Equation.DSMT4">
                  <p:embed/>
                  <p:pic>
                    <p:nvPicPr>
                      <p:cNvPr id="0" name=""/>
                      <p:cNvPicPr/>
                      <p:nvPr/>
                    </p:nvPicPr>
                    <p:blipFill>
                      <a:blip r:embed="rId5"/>
                      <a:stretch>
                        <a:fillRect/>
                      </a:stretch>
                    </p:blipFill>
                    <p:spPr>
                      <a:xfrm>
                        <a:off x="4523740" y="2886691"/>
                        <a:ext cx="2349500" cy="893462"/>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0810ECEE-C172-4212-AE86-323965355449}"/>
              </a:ext>
            </a:extLst>
          </p:cNvPr>
          <p:cNvSpPr>
            <a:spLocks noGrp="1"/>
          </p:cNvSpPr>
          <p:nvPr>
            <p:ph type="body" sz="quarter" idx="14"/>
          </p:nvPr>
        </p:nvSpPr>
        <p:spPr>
          <a:xfrm>
            <a:off x="838200" y="3780153"/>
            <a:ext cx="10515600" cy="1901825"/>
          </a:xfrm>
        </p:spPr>
        <p:txBody>
          <a:bodyPr/>
          <a:lstStyle/>
          <a:p>
            <a:pPr marL="1600200" lvl="2">
              <a:lnSpc>
                <a:spcPct val="100000"/>
              </a:lnSpc>
              <a:spcBef>
                <a:spcPts val="0"/>
              </a:spcBef>
            </a:pPr>
            <a:r>
              <a:rPr lang="en-US" sz="2200" dirty="0"/>
              <a:t>SSR =  Sum of squares due to regression.</a:t>
            </a:r>
          </a:p>
          <a:p>
            <a:pPr marL="1600200" lvl="2">
              <a:lnSpc>
                <a:spcPct val="100000"/>
              </a:lnSpc>
              <a:spcBef>
                <a:spcPts val="0"/>
              </a:spcBef>
            </a:pPr>
            <a:r>
              <a:rPr lang="en-US" sz="2200" dirty="0"/>
              <a:t>SSE =  Sum of squares due to error.</a:t>
            </a:r>
          </a:p>
          <a:p>
            <a:pPr marL="1600200" lvl="2">
              <a:lnSpc>
                <a:spcPct val="100000"/>
              </a:lnSpc>
              <a:spcBef>
                <a:spcPts val="0"/>
              </a:spcBef>
            </a:pPr>
            <a:r>
              <a:rPr lang="en-US" sz="2200" i="1" dirty="0"/>
              <a:t>q</a:t>
            </a:r>
            <a:r>
              <a:rPr lang="en-US" sz="2200" dirty="0"/>
              <a:t> = the number of independent variables in the regression model.</a:t>
            </a:r>
          </a:p>
          <a:p>
            <a:pPr marL="1600200" lvl="2">
              <a:lnSpc>
                <a:spcPct val="100000"/>
              </a:lnSpc>
              <a:spcBef>
                <a:spcPts val="0"/>
              </a:spcBef>
            </a:pPr>
            <a:r>
              <a:rPr lang="en-US" sz="2200" i="1" dirty="0"/>
              <a:t>n</a:t>
            </a:r>
            <a:r>
              <a:rPr lang="en-US" sz="2200" dirty="0"/>
              <a:t> = the number of observations in the sample.</a:t>
            </a:r>
          </a:p>
          <a:p>
            <a:pPr marL="914400" lvl="1"/>
            <a:r>
              <a:rPr lang="en-US" dirty="0"/>
              <a:t>Larger values of </a:t>
            </a:r>
            <a:r>
              <a:rPr lang="en-US" i="1" dirty="0"/>
              <a:t>F </a:t>
            </a:r>
            <a:r>
              <a:rPr lang="en-US" dirty="0"/>
              <a:t>provide stronger evidence of an overall regression relationship.</a:t>
            </a:r>
          </a:p>
          <a:p>
            <a:endParaRPr lang="en-US" dirty="0"/>
          </a:p>
        </p:txBody>
      </p:sp>
    </p:spTree>
    <p:extLst>
      <p:ext uri="{BB962C8B-B14F-4D97-AF65-F5344CB8AC3E}">
        <p14:creationId xmlns:p14="http://schemas.microsoft.com/office/powerpoint/2010/main" val="3232311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Independent Variables</a:t>
            </a:r>
          </a:p>
        </p:txBody>
      </p:sp>
      <p:sp>
        <p:nvSpPr>
          <p:cNvPr id="3" name="Text Placeholder 2"/>
          <p:cNvSpPr>
            <a:spLocks noGrp="1"/>
          </p:cNvSpPr>
          <p:nvPr>
            <p:ph type="body" idx="1"/>
          </p:nvPr>
        </p:nvSpPr>
        <p:spPr/>
        <p:txBody>
          <a:bodyPr/>
          <a:lstStyle/>
          <a:p>
            <a:r>
              <a:rPr lang="en-US" dirty="0"/>
              <a:t>Butler Trucking Company and Rush Hour</a:t>
            </a:r>
          </a:p>
          <a:p>
            <a:r>
              <a:rPr lang="en-US" dirty="0"/>
              <a:t>Interpreting the Parameters</a:t>
            </a:r>
          </a:p>
          <a:p>
            <a:r>
              <a:rPr lang="en-US" dirty="0"/>
              <a:t>More Complex Categorical Variables</a:t>
            </a:r>
          </a:p>
        </p:txBody>
      </p:sp>
    </p:spTree>
    <p:extLst>
      <p:ext uri="{BB962C8B-B14F-4D97-AF65-F5344CB8AC3E}">
        <p14:creationId xmlns:p14="http://schemas.microsoft.com/office/powerpoint/2010/main" val="2930930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Independent Variables </a:t>
            </a:r>
            <a:r>
              <a:rPr lang="en-US" sz="3600" dirty="0"/>
              <a:t>(Slide 1 of 10)</a:t>
            </a:r>
          </a:p>
        </p:txBody>
      </p:sp>
      <p:sp>
        <p:nvSpPr>
          <p:cNvPr id="3" name="Content Placeholder 2"/>
          <p:cNvSpPr>
            <a:spLocks noGrp="1"/>
          </p:cNvSpPr>
          <p:nvPr>
            <p:ph type="body" sz="quarter" idx="12"/>
          </p:nvPr>
        </p:nvSpPr>
        <p:spPr>
          <a:xfrm>
            <a:off x="838200" y="1463039"/>
            <a:ext cx="10515600" cy="1432559"/>
          </a:xfrm>
        </p:spPr>
        <p:txBody>
          <a:bodyPr/>
          <a:lstStyle/>
          <a:p>
            <a:pPr marL="0" indent="0">
              <a:buNone/>
            </a:pPr>
            <a:r>
              <a:rPr lang="en-US" dirty="0"/>
              <a:t>Butler Trucking Company and Rush Hour:</a:t>
            </a:r>
          </a:p>
          <a:p>
            <a:pPr marL="457200"/>
            <a:r>
              <a:rPr lang="en-US" sz="2600" dirty="0"/>
              <a:t>Dependent variable, </a:t>
            </a:r>
            <a:r>
              <a:rPr lang="en-US" sz="2600" i="1" dirty="0"/>
              <a:t>y</a:t>
            </a:r>
            <a:r>
              <a:rPr lang="en-US" sz="2600" dirty="0"/>
              <a:t>: Travel time.</a:t>
            </a:r>
          </a:p>
          <a:p>
            <a:pPr marL="457200"/>
            <a:r>
              <a:rPr lang="en-US" sz="2600" dirty="0"/>
              <a:t>Independent variables: miles traveled </a:t>
            </a:r>
          </a:p>
        </p:txBody>
      </p:sp>
      <p:graphicFrame>
        <p:nvGraphicFramePr>
          <p:cNvPr id="17" name="Object 16">
            <a:extLst>
              <a:ext uri="{FF2B5EF4-FFF2-40B4-BE49-F238E27FC236}">
                <a16:creationId xmlns:a16="http://schemas.microsoft.com/office/drawing/2014/main" id="{D563709F-B42B-43F4-A086-73331CE075D3}"/>
              </a:ext>
            </a:extLst>
          </p:cNvPr>
          <p:cNvGraphicFramePr>
            <a:graphicFrameLocks noChangeAspect="1"/>
          </p:cNvGraphicFramePr>
          <p:nvPr>
            <p:extLst>
              <p:ext uri="{D42A27DB-BD31-4B8C-83A1-F6EECF244321}">
                <p14:modId xmlns:p14="http://schemas.microsoft.com/office/powerpoint/2010/main" val="2226866842"/>
              </p:ext>
            </p:extLst>
          </p:nvPr>
        </p:nvGraphicFramePr>
        <p:xfrm>
          <a:off x="6473613" y="2424651"/>
          <a:ext cx="613116" cy="532980"/>
        </p:xfrm>
        <a:graphic>
          <a:graphicData uri="http://schemas.openxmlformats.org/presentationml/2006/ole">
            <mc:AlternateContent xmlns:mc="http://schemas.openxmlformats.org/markup-compatibility/2006">
              <mc:Choice xmlns:v="urn:schemas-microsoft-com:vml" Requires="v">
                <p:oleObj spid="_x0000_s73945" name="Equation" r:id="rId4" imgW="291960" imgH="253800" progId="Equation.DSMT4">
                  <p:embed/>
                </p:oleObj>
              </mc:Choice>
              <mc:Fallback>
                <p:oleObj name="Equation" r:id="rId4" imgW="291960" imgH="253800" progId="Equation.DSMT4">
                  <p:embed/>
                  <p:pic>
                    <p:nvPicPr>
                      <p:cNvPr id="0" name=""/>
                      <p:cNvPicPr/>
                      <p:nvPr/>
                    </p:nvPicPr>
                    <p:blipFill>
                      <a:blip r:embed="rId5"/>
                      <a:stretch>
                        <a:fillRect/>
                      </a:stretch>
                    </p:blipFill>
                    <p:spPr>
                      <a:xfrm>
                        <a:off x="6473613" y="2424651"/>
                        <a:ext cx="613116" cy="53298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8C4E610E-F3CA-4E54-9ADC-1E969335FD74}"/>
              </a:ext>
            </a:extLst>
          </p:cNvPr>
          <p:cNvSpPr>
            <a:spLocks noGrp="1"/>
          </p:cNvSpPr>
          <p:nvPr>
            <p:ph type="body" sz="quarter" idx="15"/>
          </p:nvPr>
        </p:nvSpPr>
        <p:spPr>
          <a:xfrm>
            <a:off x="7023229" y="2462750"/>
            <a:ext cx="4109232" cy="1117600"/>
          </a:xfrm>
        </p:spPr>
        <p:txBody>
          <a:bodyPr/>
          <a:lstStyle/>
          <a:p>
            <a:pPr marL="0" indent="0">
              <a:buNone/>
            </a:pPr>
            <a:r>
              <a:rPr lang="en-US" sz="2600" dirty="0"/>
              <a:t>and number of deliveries </a:t>
            </a:r>
          </a:p>
        </p:txBody>
      </p:sp>
      <p:graphicFrame>
        <p:nvGraphicFramePr>
          <p:cNvPr id="18" name="Object 17">
            <a:extLst>
              <a:ext uri="{FF2B5EF4-FFF2-40B4-BE49-F238E27FC236}">
                <a16:creationId xmlns:a16="http://schemas.microsoft.com/office/drawing/2014/main" id="{F0BB607A-E447-4D28-8F1E-68E92CDD9835}"/>
              </a:ext>
            </a:extLst>
          </p:cNvPr>
          <p:cNvGraphicFramePr>
            <a:graphicFrameLocks noChangeAspect="1"/>
          </p:cNvGraphicFramePr>
          <p:nvPr>
            <p:extLst>
              <p:ext uri="{D42A27DB-BD31-4B8C-83A1-F6EECF244321}">
                <p14:modId xmlns:p14="http://schemas.microsoft.com/office/powerpoint/2010/main" val="2949608318"/>
              </p:ext>
            </p:extLst>
          </p:nvPr>
        </p:nvGraphicFramePr>
        <p:xfrm>
          <a:off x="10491489" y="2418671"/>
          <a:ext cx="719712" cy="532980"/>
        </p:xfrm>
        <a:graphic>
          <a:graphicData uri="http://schemas.openxmlformats.org/presentationml/2006/ole">
            <mc:AlternateContent xmlns:mc="http://schemas.openxmlformats.org/markup-compatibility/2006">
              <mc:Choice xmlns:v="urn:schemas-microsoft-com:vml" Requires="v">
                <p:oleObj spid="_x0000_s73946" name="Equation" r:id="rId6" imgW="342720" imgH="253800" progId="Equation.DSMT4">
                  <p:embed/>
                </p:oleObj>
              </mc:Choice>
              <mc:Fallback>
                <p:oleObj name="Equation" r:id="rId6" imgW="342720" imgH="253800" progId="Equation.DSMT4">
                  <p:embed/>
                  <p:pic>
                    <p:nvPicPr>
                      <p:cNvPr id="17" name="Object 16">
                        <a:extLst>
                          <a:ext uri="{FF2B5EF4-FFF2-40B4-BE49-F238E27FC236}">
                            <a16:creationId xmlns:a16="http://schemas.microsoft.com/office/drawing/2014/main" id="{D563709F-B42B-43F4-A086-73331CE075D3}"/>
                          </a:ext>
                        </a:extLst>
                      </p:cNvPr>
                      <p:cNvPicPr/>
                      <p:nvPr/>
                    </p:nvPicPr>
                    <p:blipFill>
                      <a:blip r:embed="rId7"/>
                      <a:stretch>
                        <a:fillRect/>
                      </a:stretch>
                    </p:blipFill>
                    <p:spPr>
                      <a:xfrm>
                        <a:off x="10491489" y="2418671"/>
                        <a:ext cx="719712" cy="53298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74576703-0B59-40A3-8B3B-AD93F55E378A}"/>
              </a:ext>
            </a:extLst>
          </p:cNvPr>
          <p:cNvSpPr>
            <a:spLocks noGrp="1"/>
          </p:cNvSpPr>
          <p:nvPr>
            <p:ph type="body" sz="quarter" idx="16"/>
          </p:nvPr>
        </p:nvSpPr>
        <p:spPr>
          <a:xfrm>
            <a:off x="838198" y="2994022"/>
            <a:ext cx="6781802" cy="1119187"/>
          </a:xfrm>
        </p:spPr>
        <p:txBody>
          <a:bodyPr/>
          <a:lstStyle/>
          <a:p>
            <a:pPr marL="457200" indent="-228600">
              <a:buFont typeface="Arial" panose="020B0604020202020204" pitchFamily="34" charset="0"/>
              <a:buChar char="•"/>
            </a:pPr>
            <a:r>
              <a:rPr lang="en-US" sz="2600" dirty="0"/>
              <a:t>Categorical variable: rush hour </a:t>
            </a:r>
          </a:p>
        </p:txBody>
      </p:sp>
      <p:graphicFrame>
        <p:nvGraphicFramePr>
          <p:cNvPr id="19" name="Object 18">
            <a:extLst>
              <a:ext uri="{FF2B5EF4-FFF2-40B4-BE49-F238E27FC236}">
                <a16:creationId xmlns:a16="http://schemas.microsoft.com/office/drawing/2014/main" id="{528D107C-52B3-4485-B9A1-8142624E30DE}"/>
              </a:ext>
            </a:extLst>
          </p:cNvPr>
          <p:cNvGraphicFramePr>
            <a:graphicFrameLocks noChangeAspect="1"/>
          </p:cNvGraphicFramePr>
          <p:nvPr>
            <p:extLst>
              <p:ext uri="{D42A27DB-BD31-4B8C-83A1-F6EECF244321}">
                <p14:modId xmlns:p14="http://schemas.microsoft.com/office/powerpoint/2010/main" val="3359061182"/>
              </p:ext>
            </p:extLst>
          </p:nvPr>
        </p:nvGraphicFramePr>
        <p:xfrm>
          <a:off x="5541751" y="2945350"/>
          <a:ext cx="852768" cy="532980"/>
        </p:xfrm>
        <a:graphic>
          <a:graphicData uri="http://schemas.openxmlformats.org/presentationml/2006/ole">
            <mc:AlternateContent xmlns:mc="http://schemas.openxmlformats.org/markup-compatibility/2006">
              <mc:Choice xmlns:v="urn:schemas-microsoft-com:vml" Requires="v">
                <p:oleObj spid="_x0000_s73947" name="Equation" r:id="rId8" imgW="406080" imgH="253800" progId="Equation.DSMT4">
                  <p:embed/>
                </p:oleObj>
              </mc:Choice>
              <mc:Fallback>
                <p:oleObj name="Equation" r:id="rId8" imgW="406080" imgH="253800" progId="Equation.DSMT4">
                  <p:embed/>
                  <p:pic>
                    <p:nvPicPr>
                      <p:cNvPr id="17" name="Object 16">
                        <a:extLst>
                          <a:ext uri="{FF2B5EF4-FFF2-40B4-BE49-F238E27FC236}">
                            <a16:creationId xmlns:a16="http://schemas.microsoft.com/office/drawing/2014/main" id="{D563709F-B42B-43F4-A086-73331CE075D3}"/>
                          </a:ext>
                        </a:extLst>
                      </p:cNvPr>
                      <p:cNvPicPr/>
                      <p:nvPr/>
                    </p:nvPicPr>
                    <p:blipFill>
                      <a:blip r:embed="rId9"/>
                      <a:stretch>
                        <a:fillRect/>
                      </a:stretch>
                    </p:blipFill>
                    <p:spPr>
                      <a:xfrm>
                        <a:off x="5541751" y="2945350"/>
                        <a:ext cx="852768" cy="53298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298C59BF-EFD8-43F2-BC39-142EB86C4D34}"/>
              </a:ext>
            </a:extLst>
          </p:cNvPr>
          <p:cNvSpPr>
            <a:spLocks noGrp="1"/>
          </p:cNvSpPr>
          <p:nvPr>
            <p:ph type="body" sz="quarter" idx="17"/>
          </p:nvPr>
        </p:nvSpPr>
        <p:spPr>
          <a:xfrm>
            <a:off x="838200" y="2992555"/>
            <a:ext cx="10883900" cy="842867"/>
          </a:xfrm>
        </p:spPr>
        <p:txBody>
          <a:bodyPr/>
          <a:lstStyle/>
          <a:p>
            <a:pPr marL="457200" indent="5089525">
              <a:buNone/>
            </a:pPr>
            <a:r>
              <a:rPr lang="en-US" sz="2600" dirty="0"/>
              <a:t>0 if an assignment did not include travel on the congested segment of highway during afternoon rush hour.</a:t>
            </a:r>
          </a:p>
        </p:txBody>
      </p:sp>
      <p:sp>
        <p:nvSpPr>
          <p:cNvPr id="14" name="Text Placeholder 13">
            <a:extLst>
              <a:ext uri="{FF2B5EF4-FFF2-40B4-BE49-F238E27FC236}">
                <a16:creationId xmlns:a16="http://schemas.microsoft.com/office/drawing/2014/main" id="{85354217-CEA2-461C-B4E6-D8BBEB46E1B9}"/>
              </a:ext>
            </a:extLst>
          </p:cNvPr>
          <p:cNvSpPr>
            <a:spLocks noGrp="1"/>
          </p:cNvSpPr>
          <p:nvPr>
            <p:ph type="body" sz="quarter" idx="14"/>
          </p:nvPr>
        </p:nvSpPr>
        <p:spPr>
          <a:xfrm>
            <a:off x="838198" y="3847824"/>
            <a:ext cx="5958842" cy="752623"/>
          </a:xfrm>
        </p:spPr>
        <p:txBody>
          <a:bodyPr/>
          <a:lstStyle/>
          <a:p>
            <a:pPr marL="457200"/>
            <a:r>
              <a:rPr lang="en-US" sz="2600" dirty="0"/>
              <a:t>Categorical variable: rush hour  </a:t>
            </a:r>
          </a:p>
        </p:txBody>
      </p:sp>
      <p:graphicFrame>
        <p:nvGraphicFramePr>
          <p:cNvPr id="25" name="Object 24">
            <a:extLst>
              <a:ext uri="{FF2B5EF4-FFF2-40B4-BE49-F238E27FC236}">
                <a16:creationId xmlns:a16="http://schemas.microsoft.com/office/drawing/2014/main" id="{05696548-35FC-4875-BA0E-2D58AD4388E3}"/>
              </a:ext>
            </a:extLst>
          </p:cNvPr>
          <p:cNvGraphicFramePr>
            <a:graphicFrameLocks noChangeAspect="1"/>
          </p:cNvGraphicFramePr>
          <p:nvPr>
            <p:extLst>
              <p:ext uri="{D42A27DB-BD31-4B8C-83A1-F6EECF244321}">
                <p14:modId xmlns:p14="http://schemas.microsoft.com/office/powerpoint/2010/main" val="3679459968"/>
              </p:ext>
            </p:extLst>
          </p:nvPr>
        </p:nvGraphicFramePr>
        <p:xfrm>
          <a:off x="5518822" y="3814392"/>
          <a:ext cx="852768" cy="532980"/>
        </p:xfrm>
        <a:graphic>
          <a:graphicData uri="http://schemas.openxmlformats.org/presentationml/2006/ole">
            <mc:AlternateContent xmlns:mc="http://schemas.openxmlformats.org/markup-compatibility/2006">
              <mc:Choice xmlns:v="urn:schemas-microsoft-com:vml" Requires="v">
                <p:oleObj spid="_x0000_s73948" name="Equation" r:id="rId8" imgW="406080" imgH="253800" progId="Equation.DSMT4">
                  <p:embed/>
                </p:oleObj>
              </mc:Choice>
              <mc:Fallback>
                <p:oleObj name="Equation" r:id="rId8" imgW="406080" imgH="253800" progId="Equation.DSMT4">
                  <p:embed/>
                  <p:pic>
                    <p:nvPicPr>
                      <p:cNvPr id="19" name="Object 18">
                        <a:extLst>
                          <a:ext uri="{FF2B5EF4-FFF2-40B4-BE49-F238E27FC236}">
                            <a16:creationId xmlns:a16="http://schemas.microsoft.com/office/drawing/2014/main" id="{528D107C-52B3-4485-B9A1-8142624E30DE}"/>
                          </a:ext>
                        </a:extLst>
                      </p:cNvPr>
                      <p:cNvPicPr/>
                      <p:nvPr/>
                    </p:nvPicPr>
                    <p:blipFill>
                      <a:blip r:embed="rId9"/>
                      <a:stretch>
                        <a:fillRect/>
                      </a:stretch>
                    </p:blipFill>
                    <p:spPr>
                      <a:xfrm>
                        <a:off x="5518822" y="3814392"/>
                        <a:ext cx="852768" cy="532980"/>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7BB1EC29-8B12-419E-BD76-62E0EE919CBC}"/>
              </a:ext>
            </a:extLst>
          </p:cNvPr>
          <p:cNvSpPr>
            <a:spLocks noGrp="1"/>
          </p:cNvSpPr>
          <p:nvPr>
            <p:ph type="body" sz="quarter" idx="18"/>
          </p:nvPr>
        </p:nvSpPr>
        <p:spPr>
          <a:xfrm>
            <a:off x="838198" y="3835422"/>
            <a:ext cx="10515602" cy="1245689"/>
          </a:xfrm>
        </p:spPr>
        <p:txBody>
          <a:bodyPr/>
          <a:lstStyle/>
          <a:p>
            <a:pPr marL="457200" indent="5029200">
              <a:buNone/>
            </a:pPr>
            <a:r>
              <a:rPr lang="en-US" sz="2600" dirty="0"/>
              <a:t>1 if an assignment included travel on the congested segment of highway during afternoon rush hour.</a:t>
            </a:r>
          </a:p>
        </p:txBody>
      </p:sp>
    </p:spTree>
    <p:extLst>
      <p:ext uri="{BB962C8B-B14F-4D97-AF65-F5344CB8AC3E}">
        <p14:creationId xmlns:p14="http://schemas.microsoft.com/office/powerpoint/2010/main" val="1272078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2 of 10)</a:t>
            </a:r>
            <a:endParaRPr lang="en-US" dirty="0"/>
          </a:p>
        </p:txBody>
      </p:sp>
      <p:sp>
        <p:nvSpPr>
          <p:cNvPr id="3" name="Text Placeholder 2">
            <a:extLst>
              <a:ext uri="{FF2B5EF4-FFF2-40B4-BE49-F238E27FC236}">
                <a16:creationId xmlns:a16="http://schemas.microsoft.com/office/drawing/2014/main" id="{41F39280-8E2F-479F-BBD8-A7CCEC849ECA}"/>
              </a:ext>
            </a:extLst>
          </p:cNvPr>
          <p:cNvSpPr>
            <a:spLocks noGrp="1"/>
          </p:cNvSpPr>
          <p:nvPr>
            <p:ph type="body" sz="quarter" idx="12"/>
          </p:nvPr>
        </p:nvSpPr>
        <p:spPr>
          <a:xfrm>
            <a:off x="838200" y="1463041"/>
            <a:ext cx="10515600" cy="1219200"/>
          </a:xfrm>
        </p:spPr>
        <p:txBody>
          <a:bodyPr/>
          <a:lstStyle/>
          <a:p>
            <a:pPr marL="0" indent="0">
              <a:buNone/>
            </a:pPr>
            <a:r>
              <a:rPr lang="en-US" sz="2600" dirty="0"/>
              <a:t>Figure 7.23: Histograms of the Residuals for Driving Assignments That Included Travel on a Congested Segment of a Highway During the Afternoon Rush Hour and Residuals for Driving Assignments That Did Not</a:t>
            </a:r>
          </a:p>
        </p:txBody>
      </p:sp>
      <p:pic>
        <p:nvPicPr>
          <p:cNvPr id="9" name="Picture Placeholder 8" descr="Two histograms show the residuals for driving assignments that included and assignments that did not include travel on a highway in rush hour driving. These histograms plot frequency versus residuals. The following list provides the residuals for driving assignments that included travel on a highway in rush hours: less than negative 1.5, 1. Negative 1.0 to negative 1.5, 8. Negative 0.5 to negative 1.0, 3. 0 to negative 0.5, 5. 0 to 0.5, 60. 0.5 to 1.0, 40. 1.0 to 1.5, 25. Greater than 1.5, 12. The following list provides the residuals for driving assignments that did not include travel on a highway in rush hours: less than negative 1.5, 5. Negative 1.0 to negative 1.5, 15. Negative 0.5 to negative 1.0, 60. 0 to negative 0.5, 50. 0 to 0.5, 3. 0.5 to 1.0, 3. 1.0 to 1.5, 1. Greater than 1.5, 1. All values estimated. ">
            <a:extLst>
              <a:ext uri="{FF2B5EF4-FFF2-40B4-BE49-F238E27FC236}">
                <a16:creationId xmlns:a16="http://schemas.microsoft.com/office/drawing/2014/main" id="{A922E3EA-2495-4FBF-BE8A-57184A3A2DF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1610" b="8191"/>
          <a:stretch/>
        </p:blipFill>
        <p:spPr>
          <a:xfrm>
            <a:off x="1386839" y="2682241"/>
            <a:ext cx="9418322" cy="3071192"/>
          </a:xfrm>
        </p:spPr>
      </p:pic>
    </p:spTree>
    <p:extLst>
      <p:ext uri="{BB962C8B-B14F-4D97-AF65-F5344CB8AC3E}">
        <p14:creationId xmlns:p14="http://schemas.microsoft.com/office/powerpoint/2010/main" val="3035359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Simple Linear Regression Model </a:t>
            </a:r>
            <a:r>
              <a:rPr lang="en-US" sz="3600" dirty="0"/>
              <a:t>(Slide 3 of 5)</a:t>
            </a:r>
          </a:p>
        </p:txBody>
      </p:sp>
      <p:sp>
        <p:nvSpPr>
          <p:cNvPr id="3" name="Content Placeholder 2"/>
          <p:cNvSpPr>
            <a:spLocks noGrp="1"/>
          </p:cNvSpPr>
          <p:nvPr>
            <p:ph type="body" sz="quarter" idx="12"/>
          </p:nvPr>
        </p:nvSpPr>
        <p:spPr>
          <a:xfrm>
            <a:off x="838200" y="1463040"/>
            <a:ext cx="10515600" cy="514350"/>
          </a:xfrm>
          <a:prstGeom prst="rect">
            <a:avLst/>
          </a:prstGeom>
          <a:ln>
            <a:noFill/>
          </a:ln>
        </p:spPr>
        <p:txBody>
          <a:bodyPr/>
          <a:lstStyle/>
          <a:p>
            <a:pPr marL="457200"/>
            <a:r>
              <a:rPr lang="en-US" dirty="0"/>
              <a:t>In the estimated simple linear regression equation:</a:t>
            </a:r>
          </a:p>
        </p:txBody>
      </p:sp>
      <p:graphicFrame>
        <p:nvGraphicFramePr>
          <p:cNvPr id="14" name="Object 13">
            <a:extLst>
              <a:ext uri="{FF2B5EF4-FFF2-40B4-BE49-F238E27FC236}">
                <a16:creationId xmlns:a16="http://schemas.microsoft.com/office/drawing/2014/main" id="{73E6EE3C-8807-46B8-970A-7E1D4815A3C7}"/>
              </a:ext>
            </a:extLst>
          </p:cNvPr>
          <p:cNvGraphicFramePr>
            <a:graphicFrameLocks noChangeAspect="1"/>
          </p:cNvGraphicFramePr>
          <p:nvPr>
            <p:extLst>
              <p:ext uri="{D42A27DB-BD31-4B8C-83A1-F6EECF244321}">
                <p14:modId xmlns:p14="http://schemas.microsoft.com/office/powerpoint/2010/main" val="155593115"/>
              </p:ext>
            </p:extLst>
          </p:nvPr>
        </p:nvGraphicFramePr>
        <p:xfrm>
          <a:off x="4806973" y="1979756"/>
          <a:ext cx="1628100" cy="514350"/>
        </p:xfrm>
        <a:graphic>
          <a:graphicData uri="http://schemas.openxmlformats.org/presentationml/2006/ole">
            <mc:AlternateContent xmlns:mc="http://schemas.openxmlformats.org/markup-compatibility/2006">
              <mc:Choice xmlns:v="urn:schemas-microsoft-com:vml" Requires="v">
                <p:oleObj spid="_x0000_s45545" name="Equation" r:id="rId4" imgW="723600" imgH="228600" progId="Equation.DSMT4">
                  <p:embed/>
                </p:oleObj>
              </mc:Choice>
              <mc:Fallback>
                <p:oleObj name="Equation" r:id="rId4" imgW="723600" imgH="228600" progId="Equation.DSMT4">
                  <p:embed/>
                  <p:pic>
                    <p:nvPicPr>
                      <p:cNvPr id="0" name=""/>
                      <p:cNvPicPr/>
                      <p:nvPr/>
                    </p:nvPicPr>
                    <p:blipFill>
                      <a:blip r:embed="rId5"/>
                      <a:stretch>
                        <a:fillRect/>
                      </a:stretch>
                    </p:blipFill>
                    <p:spPr>
                      <a:xfrm>
                        <a:off x="4806973" y="1979756"/>
                        <a:ext cx="1628100" cy="51435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1149D4F5-83FF-4FA1-9E5E-F2255302A03A}"/>
              </a:ext>
            </a:extLst>
          </p:cNvPr>
          <p:cNvSpPr>
            <a:spLocks noGrp="1"/>
          </p:cNvSpPr>
          <p:nvPr>
            <p:ph type="body" sz="quarter" idx="15"/>
          </p:nvPr>
        </p:nvSpPr>
        <p:spPr>
          <a:xfrm>
            <a:off x="838199" y="2494106"/>
            <a:ext cx="1286934" cy="456840"/>
          </a:xfrm>
        </p:spPr>
        <p:txBody>
          <a:bodyPr/>
          <a:lstStyle/>
          <a:p>
            <a:pPr marL="914400"/>
            <a:r>
              <a:rPr lang="en-US" sz="2600" dirty="0"/>
              <a:t> </a:t>
            </a:r>
          </a:p>
        </p:txBody>
      </p:sp>
      <p:graphicFrame>
        <p:nvGraphicFramePr>
          <p:cNvPr id="15" name="Object 14">
            <a:extLst>
              <a:ext uri="{FF2B5EF4-FFF2-40B4-BE49-F238E27FC236}">
                <a16:creationId xmlns:a16="http://schemas.microsoft.com/office/drawing/2014/main" id="{B03A02E0-077D-451B-857D-1990A49360DB}"/>
              </a:ext>
            </a:extLst>
          </p:cNvPr>
          <p:cNvGraphicFramePr>
            <a:graphicFrameLocks noChangeAspect="1"/>
          </p:cNvGraphicFramePr>
          <p:nvPr>
            <p:extLst>
              <p:ext uri="{D42A27DB-BD31-4B8C-83A1-F6EECF244321}">
                <p14:modId xmlns:p14="http://schemas.microsoft.com/office/powerpoint/2010/main" val="1534033340"/>
              </p:ext>
            </p:extLst>
          </p:nvPr>
        </p:nvGraphicFramePr>
        <p:xfrm>
          <a:off x="1745206" y="2505312"/>
          <a:ext cx="542700" cy="456840"/>
        </p:xfrm>
        <a:graphic>
          <a:graphicData uri="http://schemas.openxmlformats.org/presentationml/2006/ole">
            <mc:AlternateContent xmlns:mc="http://schemas.openxmlformats.org/markup-compatibility/2006">
              <mc:Choice xmlns:v="urn:schemas-microsoft-com:vml" Requires="v">
                <p:oleObj spid="_x0000_s45546" name="Equation" r:id="rId6" imgW="241200" imgH="203040" progId="Equation.DSMT4">
                  <p:embed/>
                </p:oleObj>
              </mc:Choice>
              <mc:Fallback>
                <p:oleObj name="Equation" r:id="rId6" imgW="241200" imgH="203040" progId="Equation.DSMT4">
                  <p:embed/>
                  <p:pic>
                    <p:nvPicPr>
                      <p:cNvPr id="0" name=""/>
                      <p:cNvPicPr/>
                      <p:nvPr/>
                    </p:nvPicPr>
                    <p:blipFill>
                      <a:blip r:embed="rId7"/>
                      <a:stretch>
                        <a:fillRect/>
                      </a:stretch>
                    </p:blipFill>
                    <p:spPr>
                      <a:xfrm>
                        <a:off x="1745206" y="2505312"/>
                        <a:ext cx="542700" cy="456840"/>
                      </a:xfrm>
                      <a:prstGeom prst="rect">
                        <a:avLst/>
                      </a:prstGeom>
                    </p:spPr>
                  </p:pic>
                </p:oleObj>
              </mc:Fallback>
            </mc:AlternateContent>
          </a:graphicData>
        </a:graphic>
      </p:graphicFrame>
      <p:sp>
        <p:nvSpPr>
          <p:cNvPr id="9" name="Text Placeholder 8">
            <a:extLst>
              <a:ext uri="{FF2B5EF4-FFF2-40B4-BE49-F238E27FC236}">
                <a16:creationId xmlns:a16="http://schemas.microsoft.com/office/drawing/2014/main" id="{96784AB6-19D0-4283-9888-3DFEB660E275}"/>
              </a:ext>
            </a:extLst>
          </p:cNvPr>
          <p:cNvSpPr>
            <a:spLocks noGrp="1"/>
          </p:cNvSpPr>
          <p:nvPr>
            <p:ph type="body" sz="quarter" idx="18"/>
          </p:nvPr>
        </p:nvSpPr>
        <p:spPr>
          <a:xfrm>
            <a:off x="838199" y="2502403"/>
            <a:ext cx="10880074" cy="514350"/>
          </a:xfrm>
        </p:spPr>
        <p:txBody>
          <a:bodyPr/>
          <a:lstStyle/>
          <a:p>
            <a:pPr marL="1371600" indent="0">
              <a:buNone/>
            </a:pPr>
            <a:r>
              <a:rPr lang="en-US" sz="2600" dirty="0"/>
              <a:t>Estimate for the mean value of </a:t>
            </a:r>
            <a:r>
              <a:rPr lang="en-US" sz="2600" i="1" dirty="0"/>
              <a:t>y</a:t>
            </a:r>
            <a:r>
              <a:rPr lang="en-US" sz="2600" dirty="0"/>
              <a:t> corresponding to a given value of </a:t>
            </a:r>
            <a:r>
              <a:rPr lang="en-US" sz="2600" i="1" dirty="0"/>
              <a:t>x.</a:t>
            </a:r>
          </a:p>
          <a:p>
            <a:pPr marL="914400"/>
            <a:r>
              <a:rPr lang="en-US" sz="2600" i="1" dirty="0"/>
              <a:t> </a:t>
            </a:r>
          </a:p>
        </p:txBody>
      </p:sp>
      <p:graphicFrame>
        <p:nvGraphicFramePr>
          <p:cNvPr id="16" name="Object 15">
            <a:extLst>
              <a:ext uri="{FF2B5EF4-FFF2-40B4-BE49-F238E27FC236}">
                <a16:creationId xmlns:a16="http://schemas.microsoft.com/office/drawing/2014/main" id="{25FCD355-8893-47A7-A9DE-1D6555F173FF}"/>
              </a:ext>
            </a:extLst>
          </p:cNvPr>
          <p:cNvGraphicFramePr>
            <a:graphicFrameLocks noChangeAspect="1"/>
          </p:cNvGraphicFramePr>
          <p:nvPr>
            <p:extLst>
              <p:ext uri="{D42A27DB-BD31-4B8C-83A1-F6EECF244321}">
                <p14:modId xmlns:p14="http://schemas.microsoft.com/office/powerpoint/2010/main" val="1725236719"/>
              </p:ext>
            </p:extLst>
          </p:nvPr>
        </p:nvGraphicFramePr>
        <p:xfrm>
          <a:off x="1745206" y="2946234"/>
          <a:ext cx="656910" cy="514350"/>
        </p:xfrm>
        <a:graphic>
          <a:graphicData uri="http://schemas.openxmlformats.org/presentationml/2006/ole">
            <mc:AlternateContent xmlns:mc="http://schemas.openxmlformats.org/markup-compatibility/2006">
              <mc:Choice xmlns:v="urn:schemas-microsoft-com:vml" Requires="v">
                <p:oleObj spid="_x0000_s45547" name="Equation" r:id="rId8" imgW="291960" imgH="228600" progId="Equation.DSMT4">
                  <p:embed/>
                </p:oleObj>
              </mc:Choice>
              <mc:Fallback>
                <p:oleObj name="Equation" r:id="rId8" imgW="291960" imgH="228600" progId="Equation.DSMT4">
                  <p:embed/>
                  <p:pic>
                    <p:nvPicPr>
                      <p:cNvPr id="0" name=""/>
                      <p:cNvPicPr/>
                      <p:nvPr/>
                    </p:nvPicPr>
                    <p:blipFill>
                      <a:blip r:embed="rId9"/>
                      <a:stretch>
                        <a:fillRect/>
                      </a:stretch>
                    </p:blipFill>
                    <p:spPr>
                      <a:xfrm>
                        <a:off x="1745206" y="2946234"/>
                        <a:ext cx="656910" cy="51435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76412CCA-872F-485B-917D-501B9DE77987}"/>
              </a:ext>
            </a:extLst>
          </p:cNvPr>
          <p:cNvSpPr>
            <a:spLocks noGrp="1"/>
          </p:cNvSpPr>
          <p:nvPr>
            <p:ph type="body" sz="quarter" idx="17"/>
          </p:nvPr>
        </p:nvSpPr>
        <p:spPr>
          <a:xfrm>
            <a:off x="838199" y="2979086"/>
            <a:ext cx="10024635" cy="795338"/>
          </a:xfrm>
        </p:spPr>
        <p:txBody>
          <a:bodyPr/>
          <a:lstStyle/>
          <a:p>
            <a:pPr marL="1490663" lvl="1" indent="0">
              <a:spcBef>
                <a:spcPts val="600"/>
              </a:spcBef>
              <a:buNone/>
            </a:pPr>
            <a:r>
              <a:rPr lang="en-US" sz="2600" dirty="0"/>
              <a:t>Estimated </a:t>
            </a:r>
            <a:r>
              <a:rPr lang="en-US" sz="2600" i="1" dirty="0"/>
              <a:t>y</a:t>
            </a:r>
            <a:r>
              <a:rPr lang="en-US" sz="2600" dirty="0"/>
              <a:t>-intercept.</a:t>
            </a:r>
          </a:p>
          <a:p>
            <a:pPr marL="914400" lvl="1">
              <a:spcBef>
                <a:spcPts val="600"/>
              </a:spcBef>
            </a:pPr>
            <a:r>
              <a:rPr lang="en-US" sz="2600" dirty="0"/>
              <a:t> </a:t>
            </a:r>
          </a:p>
        </p:txBody>
      </p:sp>
      <p:graphicFrame>
        <p:nvGraphicFramePr>
          <p:cNvPr id="17" name="Object 16">
            <a:extLst>
              <a:ext uri="{FF2B5EF4-FFF2-40B4-BE49-F238E27FC236}">
                <a16:creationId xmlns:a16="http://schemas.microsoft.com/office/drawing/2014/main" id="{8A91AD26-27AD-4901-9B20-FEEA8291E32E}"/>
              </a:ext>
            </a:extLst>
          </p:cNvPr>
          <p:cNvGraphicFramePr>
            <a:graphicFrameLocks noChangeAspect="1"/>
          </p:cNvGraphicFramePr>
          <p:nvPr>
            <p:extLst>
              <p:ext uri="{D42A27DB-BD31-4B8C-83A1-F6EECF244321}">
                <p14:modId xmlns:p14="http://schemas.microsoft.com/office/powerpoint/2010/main" val="814001092"/>
              </p:ext>
            </p:extLst>
          </p:nvPr>
        </p:nvGraphicFramePr>
        <p:xfrm>
          <a:off x="1732506" y="3400735"/>
          <a:ext cx="656910" cy="514350"/>
        </p:xfrm>
        <a:graphic>
          <a:graphicData uri="http://schemas.openxmlformats.org/presentationml/2006/ole">
            <mc:AlternateContent xmlns:mc="http://schemas.openxmlformats.org/markup-compatibility/2006">
              <mc:Choice xmlns:v="urn:schemas-microsoft-com:vml" Requires="v">
                <p:oleObj spid="_x0000_s45548" name="Equation" r:id="rId10" imgW="291960" imgH="228600" progId="Equation.DSMT4">
                  <p:embed/>
                </p:oleObj>
              </mc:Choice>
              <mc:Fallback>
                <p:oleObj name="Equation" r:id="rId10" imgW="291960" imgH="228600" progId="Equation.DSMT4">
                  <p:embed/>
                  <p:pic>
                    <p:nvPicPr>
                      <p:cNvPr id="0" name=""/>
                      <p:cNvPicPr/>
                      <p:nvPr/>
                    </p:nvPicPr>
                    <p:blipFill>
                      <a:blip r:embed="rId11"/>
                      <a:stretch>
                        <a:fillRect/>
                      </a:stretch>
                    </p:blipFill>
                    <p:spPr>
                      <a:xfrm>
                        <a:off x="1732506" y="3400735"/>
                        <a:ext cx="656910" cy="514350"/>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3806E898-D8A9-48CB-8249-FB954E312BA2}"/>
              </a:ext>
            </a:extLst>
          </p:cNvPr>
          <p:cNvSpPr>
            <a:spLocks noGrp="1"/>
          </p:cNvSpPr>
          <p:nvPr>
            <p:ph type="body" sz="quarter" idx="14"/>
          </p:nvPr>
        </p:nvSpPr>
        <p:spPr>
          <a:xfrm>
            <a:off x="838199" y="3429565"/>
            <a:ext cx="10880073" cy="2348935"/>
          </a:xfrm>
        </p:spPr>
        <p:txBody>
          <a:bodyPr/>
          <a:lstStyle/>
          <a:p>
            <a:pPr marL="1485900" lvl="1" indent="0">
              <a:spcBef>
                <a:spcPts val="600"/>
              </a:spcBef>
              <a:buNone/>
            </a:pPr>
            <a:r>
              <a:rPr lang="en-US" sz="2600" dirty="0"/>
              <a:t>Estimated slope.</a:t>
            </a:r>
          </a:p>
          <a:p>
            <a:pPr lvl="1" indent="0">
              <a:spcBef>
                <a:spcPts val="0"/>
              </a:spcBef>
              <a:buNone/>
            </a:pPr>
            <a:endParaRPr lang="en-US" sz="1200" dirty="0"/>
          </a:p>
          <a:p>
            <a:pPr marL="457200" lvl="1">
              <a:spcBef>
                <a:spcPts val="0"/>
              </a:spcBef>
            </a:pPr>
            <a:r>
              <a:rPr lang="en-US" sz="2600" dirty="0"/>
              <a:t>The graph of the estimated simple linear regression equation is called the estimated regression line</a:t>
            </a:r>
            <a:r>
              <a:rPr lang="en-US" sz="2600" i="1" dirty="0"/>
              <a:t>.</a:t>
            </a:r>
          </a:p>
          <a:p>
            <a:pPr marL="457200" lvl="1">
              <a:spcBef>
                <a:spcPts val="0"/>
              </a:spcBef>
            </a:pPr>
            <a:r>
              <a:rPr lang="en-US" sz="2600" dirty="0"/>
              <a:t>In general, </a:t>
            </a:r>
            <a:endParaRPr lang="en-US" dirty="0"/>
          </a:p>
        </p:txBody>
      </p:sp>
      <p:graphicFrame>
        <p:nvGraphicFramePr>
          <p:cNvPr id="18" name="Object 17">
            <a:extLst>
              <a:ext uri="{FF2B5EF4-FFF2-40B4-BE49-F238E27FC236}">
                <a16:creationId xmlns:a16="http://schemas.microsoft.com/office/drawing/2014/main" id="{D9E64E09-39CE-4852-9EA4-24B68A5CC51C}"/>
              </a:ext>
            </a:extLst>
          </p:cNvPr>
          <p:cNvGraphicFramePr>
            <a:graphicFrameLocks noChangeAspect="1"/>
          </p:cNvGraphicFramePr>
          <p:nvPr>
            <p:extLst>
              <p:ext uri="{D42A27DB-BD31-4B8C-83A1-F6EECF244321}">
                <p14:modId xmlns:p14="http://schemas.microsoft.com/office/powerpoint/2010/main" val="142796890"/>
              </p:ext>
            </p:extLst>
          </p:nvPr>
        </p:nvGraphicFramePr>
        <p:xfrm>
          <a:off x="2857500" y="4684713"/>
          <a:ext cx="285120" cy="456840"/>
        </p:xfrm>
        <a:graphic>
          <a:graphicData uri="http://schemas.openxmlformats.org/presentationml/2006/ole">
            <mc:AlternateContent xmlns:mc="http://schemas.openxmlformats.org/markup-compatibility/2006">
              <mc:Choice xmlns:v="urn:schemas-microsoft-com:vml" Requires="v">
                <p:oleObj spid="_x0000_s45549" name="Equation" r:id="rId12" imgW="126720" imgH="203040" progId="Equation.DSMT4">
                  <p:embed/>
                </p:oleObj>
              </mc:Choice>
              <mc:Fallback>
                <p:oleObj name="Equation" r:id="rId12" imgW="126720" imgH="203040" progId="Equation.DSMT4">
                  <p:embed/>
                  <p:pic>
                    <p:nvPicPr>
                      <p:cNvPr id="0" name=""/>
                      <p:cNvPicPr/>
                      <p:nvPr/>
                    </p:nvPicPr>
                    <p:blipFill>
                      <a:blip r:embed="rId13"/>
                      <a:stretch>
                        <a:fillRect/>
                      </a:stretch>
                    </p:blipFill>
                    <p:spPr>
                      <a:xfrm>
                        <a:off x="2857500" y="4684713"/>
                        <a:ext cx="285120" cy="456840"/>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180759CB-111E-4E81-BD1E-49D4906F12DE}"/>
              </a:ext>
            </a:extLst>
          </p:cNvPr>
          <p:cNvSpPr>
            <a:spLocks noGrp="1"/>
          </p:cNvSpPr>
          <p:nvPr>
            <p:ph type="body" sz="quarter" idx="21"/>
          </p:nvPr>
        </p:nvSpPr>
        <p:spPr>
          <a:xfrm>
            <a:off x="838198" y="4677914"/>
            <a:ext cx="10515599" cy="1227810"/>
          </a:xfrm>
        </p:spPr>
        <p:txBody>
          <a:bodyPr/>
          <a:lstStyle/>
          <a:p>
            <a:pPr marL="457200" indent="1778000">
              <a:buNone/>
            </a:pPr>
            <a:r>
              <a:rPr lang="en-US" sz="2600" dirty="0"/>
              <a:t>is the </a:t>
            </a:r>
            <a:r>
              <a:rPr lang="en-US" sz="2600" b="1" dirty="0"/>
              <a:t>point estimator </a:t>
            </a:r>
            <a:r>
              <a:rPr lang="en-US" sz="2600" dirty="0"/>
              <a:t>of</a:t>
            </a:r>
          </a:p>
        </p:txBody>
      </p:sp>
      <p:graphicFrame>
        <p:nvGraphicFramePr>
          <p:cNvPr id="19" name="Object 18">
            <a:extLst>
              <a:ext uri="{FF2B5EF4-FFF2-40B4-BE49-F238E27FC236}">
                <a16:creationId xmlns:a16="http://schemas.microsoft.com/office/drawing/2014/main" id="{A351BF29-F1C9-4348-9E68-F44298A39529}"/>
              </a:ext>
            </a:extLst>
          </p:cNvPr>
          <p:cNvGraphicFramePr>
            <a:graphicFrameLocks noChangeAspect="1"/>
          </p:cNvGraphicFramePr>
          <p:nvPr>
            <p:extLst>
              <p:ext uri="{D42A27DB-BD31-4B8C-83A1-F6EECF244321}">
                <p14:modId xmlns:p14="http://schemas.microsoft.com/office/powerpoint/2010/main" val="2992093417"/>
              </p:ext>
            </p:extLst>
          </p:nvPr>
        </p:nvGraphicFramePr>
        <p:xfrm>
          <a:off x="6496033" y="4557463"/>
          <a:ext cx="1168308" cy="642528"/>
        </p:xfrm>
        <a:graphic>
          <a:graphicData uri="http://schemas.openxmlformats.org/presentationml/2006/ole">
            <mc:AlternateContent xmlns:mc="http://schemas.openxmlformats.org/markup-compatibility/2006">
              <mc:Choice xmlns:v="urn:schemas-microsoft-com:vml" Requires="v">
                <p:oleObj spid="_x0000_s45550" name="Equation" r:id="rId14" imgW="507960" imgH="279360" progId="Equation.DSMT4">
                  <p:embed/>
                </p:oleObj>
              </mc:Choice>
              <mc:Fallback>
                <p:oleObj name="Equation" r:id="rId14" imgW="507960" imgH="279360" progId="Equation.DSMT4">
                  <p:embed/>
                  <p:pic>
                    <p:nvPicPr>
                      <p:cNvPr id="0" name=""/>
                      <p:cNvPicPr/>
                      <p:nvPr/>
                    </p:nvPicPr>
                    <p:blipFill>
                      <a:blip r:embed="rId15"/>
                      <a:stretch>
                        <a:fillRect/>
                      </a:stretch>
                    </p:blipFill>
                    <p:spPr>
                      <a:xfrm>
                        <a:off x="6496033" y="4557463"/>
                        <a:ext cx="1168308" cy="642528"/>
                      </a:xfrm>
                      <a:prstGeom prst="rect">
                        <a:avLst/>
                      </a:prstGeom>
                    </p:spPr>
                  </p:pic>
                </p:oleObj>
              </mc:Fallback>
            </mc:AlternateContent>
          </a:graphicData>
        </a:graphic>
      </p:graphicFrame>
      <p:sp>
        <p:nvSpPr>
          <p:cNvPr id="13" name="Text Placeholder 12">
            <a:extLst>
              <a:ext uri="{FF2B5EF4-FFF2-40B4-BE49-F238E27FC236}">
                <a16:creationId xmlns:a16="http://schemas.microsoft.com/office/drawing/2014/main" id="{546313B5-DA2C-4775-B1B4-DE77FE91AD1D}"/>
              </a:ext>
            </a:extLst>
          </p:cNvPr>
          <p:cNvSpPr>
            <a:spLocks noGrp="1"/>
          </p:cNvSpPr>
          <p:nvPr>
            <p:ph type="body" sz="quarter" idx="22"/>
          </p:nvPr>
        </p:nvSpPr>
        <p:spPr>
          <a:xfrm>
            <a:off x="838197" y="4624592"/>
            <a:ext cx="10880075" cy="988211"/>
          </a:xfrm>
        </p:spPr>
        <p:txBody>
          <a:bodyPr/>
          <a:lstStyle/>
          <a:p>
            <a:pPr marL="457200" indent="6294438">
              <a:buNone/>
            </a:pPr>
            <a:r>
              <a:rPr lang="en-US" sz="2600" dirty="0"/>
              <a:t>the mean value of </a:t>
            </a:r>
            <a:r>
              <a:rPr lang="en-US" sz="2600" i="1" dirty="0"/>
              <a:t>y</a:t>
            </a:r>
            <a:r>
              <a:rPr lang="en-US" sz="2600" dirty="0"/>
              <a:t> for a given value of </a:t>
            </a:r>
            <a:r>
              <a:rPr lang="en-US" sz="2600" i="1" dirty="0"/>
              <a:t>x.</a:t>
            </a:r>
          </a:p>
          <a:p>
            <a:endParaRPr lang="en-US" b="1" dirty="0"/>
          </a:p>
        </p:txBody>
      </p:sp>
    </p:spTree>
    <p:extLst>
      <p:ext uri="{BB962C8B-B14F-4D97-AF65-F5344CB8AC3E}">
        <p14:creationId xmlns:p14="http://schemas.microsoft.com/office/powerpoint/2010/main" val="733695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3 of 10)</a:t>
            </a:r>
            <a:endParaRPr lang="en-US" b="1" dirty="0"/>
          </a:p>
        </p:txBody>
      </p:sp>
      <p:sp>
        <p:nvSpPr>
          <p:cNvPr id="3" name="Text Placeholder 2">
            <a:extLst>
              <a:ext uri="{FF2B5EF4-FFF2-40B4-BE49-F238E27FC236}">
                <a16:creationId xmlns:a16="http://schemas.microsoft.com/office/drawing/2014/main" id="{C4DC4FBF-6245-4A96-BEFB-C4BA6A161601}"/>
              </a:ext>
            </a:extLst>
          </p:cNvPr>
          <p:cNvSpPr>
            <a:spLocks noGrp="1"/>
          </p:cNvSpPr>
          <p:nvPr>
            <p:ph type="body" sz="quarter" idx="12"/>
          </p:nvPr>
        </p:nvSpPr>
        <p:spPr>
          <a:xfrm>
            <a:off x="838200" y="1463040"/>
            <a:ext cx="3179288" cy="637598"/>
          </a:xfrm>
        </p:spPr>
        <p:txBody>
          <a:bodyPr/>
          <a:lstStyle/>
          <a:p>
            <a:pPr marL="0" indent="0">
              <a:buNone/>
            </a:pPr>
            <a:r>
              <a:rPr lang="en-US" dirty="0"/>
              <a:t>Figure 7.24: Excel Data and Output for Butler Trucking with Miles Traveled  </a:t>
            </a:r>
          </a:p>
        </p:txBody>
      </p:sp>
      <p:graphicFrame>
        <p:nvGraphicFramePr>
          <p:cNvPr id="16" name="Object 15">
            <a:extLst>
              <a:ext uri="{FF2B5EF4-FFF2-40B4-BE49-F238E27FC236}">
                <a16:creationId xmlns:a16="http://schemas.microsoft.com/office/drawing/2014/main" id="{8C91E434-9840-4777-AE14-5A6E93251C84}"/>
              </a:ext>
            </a:extLst>
          </p:cNvPr>
          <p:cNvGraphicFramePr>
            <a:graphicFrameLocks noChangeAspect="1"/>
          </p:cNvGraphicFramePr>
          <p:nvPr>
            <p:extLst>
              <p:ext uri="{D42A27DB-BD31-4B8C-83A1-F6EECF244321}">
                <p14:modId xmlns:p14="http://schemas.microsoft.com/office/powerpoint/2010/main" val="2693501662"/>
              </p:ext>
            </p:extLst>
          </p:nvPr>
        </p:nvGraphicFramePr>
        <p:xfrm>
          <a:off x="3012130" y="2590412"/>
          <a:ext cx="671508" cy="525780"/>
        </p:xfrm>
        <a:graphic>
          <a:graphicData uri="http://schemas.openxmlformats.org/presentationml/2006/ole">
            <mc:AlternateContent xmlns:mc="http://schemas.openxmlformats.org/markup-compatibility/2006">
              <mc:Choice xmlns:v="urn:schemas-microsoft-com:vml" Requires="v">
                <p:oleObj spid="_x0000_s74951" name="Equation" r:id="rId4" imgW="291960" imgH="228600" progId="Equation.DSMT4">
                  <p:embed/>
                </p:oleObj>
              </mc:Choice>
              <mc:Fallback>
                <p:oleObj name="Equation" r:id="rId4" imgW="291960" imgH="228600" progId="Equation.DSMT4">
                  <p:embed/>
                  <p:pic>
                    <p:nvPicPr>
                      <p:cNvPr id="15" name="Object 14">
                        <a:extLst>
                          <a:ext uri="{FF2B5EF4-FFF2-40B4-BE49-F238E27FC236}">
                            <a16:creationId xmlns:a16="http://schemas.microsoft.com/office/drawing/2014/main" id="{50560820-C2E1-4E96-ABED-AA320072074A}"/>
                          </a:ext>
                        </a:extLst>
                      </p:cNvPr>
                      <p:cNvPicPr/>
                      <p:nvPr/>
                    </p:nvPicPr>
                    <p:blipFill>
                      <a:blip r:embed="rId5"/>
                      <a:stretch>
                        <a:fillRect/>
                      </a:stretch>
                    </p:blipFill>
                    <p:spPr>
                      <a:xfrm>
                        <a:off x="3012130" y="2590412"/>
                        <a:ext cx="671508" cy="52578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10284FBC-4DB8-454E-AFE3-1D35C198709C}"/>
              </a:ext>
            </a:extLst>
          </p:cNvPr>
          <p:cNvSpPr>
            <a:spLocks noGrp="1"/>
          </p:cNvSpPr>
          <p:nvPr>
            <p:ph type="body" sz="quarter" idx="15"/>
          </p:nvPr>
        </p:nvSpPr>
        <p:spPr>
          <a:xfrm>
            <a:off x="822960" y="3004210"/>
            <a:ext cx="3368040" cy="1117600"/>
          </a:xfrm>
        </p:spPr>
        <p:txBody>
          <a:bodyPr/>
          <a:lstStyle/>
          <a:p>
            <a:pPr marL="0" indent="0">
              <a:buNone/>
            </a:pPr>
            <a:r>
              <a:rPr lang="en-US" dirty="0"/>
              <a:t>Number of Deliveries  </a:t>
            </a:r>
          </a:p>
        </p:txBody>
      </p:sp>
      <p:graphicFrame>
        <p:nvGraphicFramePr>
          <p:cNvPr id="15" name="Object 14">
            <a:extLst>
              <a:ext uri="{FF2B5EF4-FFF2-40B4-BE49-F238E27FC236}">
                <a16:creationId xmlns:a16="http://schemas.microsoft.com/office/drawing/2014/main" id="{50560820-C2E1-4E96-ABED-AA320072074A}"/>
              </a:ext>
            </a:extLst>
          </p:cNvPr>
          <p:cNvGraphicFramePr>
            <a:graphicFrameLocks noChangeAspect="1"/>
          </p:cNvGraphicFramePr>
          <p:nvPr>
            <p:extLst>
              <p:ext uri="{D42A27DB-BD31-4B8C-83A1-F6EECF244321}">
                <p14:modId xmlns:p14="http://schemas.microsoft.com/office/powerpoint/2010/main" val="3354594604"/>
              </p:ext>
            </p:extLst>
          </p:nvPr>
        </p:nvGraphicFramePr>
        <p:xfrm>
          <a:off x="838200" y="3377459"/>
          <a:ext cx="671508" cy="525780"/>
        </p:xfrm>
        <a:graphic>
          <a:graphicData uri="http://schemas.openxmlformats.org/presentationml/2006/ole">
            <mc:AlternateContent xmlns:mc="http://schemas.openxmlformats.org/markup-compatibility/2006">
              <mc:Choice xmlns:v="urn:schemas-microsoft-com:vml" Requires="v">
                <p:oleObj spid="_x0000_s74952" name="Equation" r:id="rId6" imgW="291960" imgH="228600" progId="Equation.DSMT4">
                  <p:embed/>
                </p:oleObj>
              </mc:Choice>
              <mc:Fallback>
                <p:oleObj name="Equation" r:id="rId6" imgW="291960" imgH="228600" progId="Equation.DSMT4">
                  <p:embed/>
                  <p:pic>
                    <p:nvPicPr>
                      <p:cNvPr id="0" name=""/>
                      <p:cNvPicPr/>
                      <p:nvPr/>
                    </p:nvPicPr>
                    <p:blipFill>
                      <a:blip r:embed="rId7"/>
                      <a:stretch>
                        <a:fillRect/>
                      </a:stretch>
                    </p:blipFill>
                    <p:spPr>
                      <a:xfrm>
                        <a:off x="838200" y="3377459"/>
                        <a:ext cx="671508" cy="52578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5124ABD0-F456-49E2-94AF-98616696E2E4}"/>
              </a:ext>
            </a:extLst>
          </p:cNvPr>
          <p:cNvSpPr>
            <a:spLocks noGrp="1"/>
          </p:cNvSpPr>
          <p:nvPr>
            <p:ph type="body" sz="quarter" idx="16"/>
          </p:nvPr>
        </p:nvSpPr>
        <p:spPr>
          <a:xfrm>
            <a:off x="822960" y="3398521"/>
            <a:ext cx="3368040" cy="1443336"/>
          </a:xfrm>
        </p:spPr>
        <p:txBody>
          <a:bodyPr/>
          <a:lstStyle/>
          <a:p>
            <a:pPr indent="579438"/>
            <a:r>
              <a:rPr lang="en-US" dirty="0"/>
              <a:t>and the Highway Rush Hour Dummy Variable </a:t>
            </a:r>
          </a:p>
        </p:txBody>
      </p:sp>
      <p:graphicFrame>
        <p:nvGraphicFramePr>
          <p:cNvPr id="17" name="Object 16">
            <a:extLst>
              <a:ext uri="{FF2B5EF4-FFF2-40B4-BE49-F238E27FC236}">
                <a16:creationId xmlns:a16="http://schemas.microsoft.com/office/drawing/2014/main" id="{CC98A99E-0708-4BFE-8D8E-7C829C235191}"/>
              </a:ext>
            </a:extLst>
          </p:cNvPr>
          <p:cNvGraphicFramePr>
            <a:graphicFrameLocks noChangeAspect="1"/>
          </p:cNvGraphicFramePr>
          <p:nvPr>
            <p:extLst>
              <p:ext uri="{D42A27DB-BD31-4B8C-83A1-F6EECF244321}">
                <p14:modId xmlns:p14="http://schemas.microsoft.com/office/powerpoint/2010/main" val="4023494499"/>
              </p:ext>
            </p:extLst>
          </p:nvPr>
        </p:nvGraphicFramePr>
        <p:xfrm>
          <a:off x="2137358" y="4149716"/>
          <a:ext cx="671508" cy="525780"/>
        </p:xfrm>
        <a:graphic>
          <a:graphicData uri="http://schemas.openxmlformats.org/presentationml/2006/ole">
            <mc:AlternateContent xmlns:mc="http://schemas.openxmlformats.org/markup-compatibility/2006">
              <mc:Choice xmlns:v="urn:schemas-microsoft-com:vml" Requires="v">
                <p:oleObj spid="_x0000_s74953" name="Equation" r:id="rId8" imgW="291960" imgH="228600" progId="Equation.DSMT4">
                  <p:embed/>
                </p:oleObj>
              </mc:Choice>
              <mc:Fallback>
                <p:oleObj name="Equation" r:id="rId8" imgW="291960" imgH="228600" progId="Equation.DSMT4">
                  <p:embed/>
                  <p:pic>
                    <p:nvPicPr>
                      <p:cNvPr id="15" name="Object 14">
                        <a:extLst>
                          <a:ext uri="{FF2B5EF4-FFF2-40B4-BE49-F238E27FC236}">
                            <a16:creationId xmlns:a16="http://schemas.microsoft.com/office/drawing/2014/main" id="{50560820-C2E1-4E96-ABED-AA320072074A}"/>
                          </a:ext>
                        </a:extLst>
                      </p:cNvPr>
                      <p:cNvPicPr/>
                      <p:nvPr/>
                    </p:nvPicPr>
                    <p:blipFill>
                      <a:blip r:embed="rId9"/>
                      <a:stretch>
                        <a:fillRect/>
                      </a:stretch>
                    </p:blipFill>
                    <p:spPr>
                      <a:xfrm>
                        <a:off x="2137358" y="4149716"/>
                        <a:ext cx="671508" cy="525780"/>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A84D3BAA-6DD9-41AF-9535-BCC63E185A8D}"/>
              </a:ext>
            </a:extLst>
          </p:cNvPr>
          <p:cNvSpPr>
            <a:spLocks noGrp="1"/>
          </p:cNvSpPr>
          <p:nvPr>
            <p:ph type="body" sz="quarter" idx="19"/>
          </p:nvPr>
        </p:nvSpPr>
        <p:spPr>
          <a:xfrm>
            <a:off x="838200" y="4158728"/>
            <a:ext cx="3553967" cy="1119188"/>
          </a:xfrm>
        </p:spPr>
        <p:txBody>
          <a:bodyPr/>
          <a:lstStyle/>
          <a:p>
            <a:pPr marL="0" indent="1887538">
              <a:buNone/>
            </a:pPr>
            <a:r>
              <a:rPr lang="en-US" dirty="0"/>
              <a:t>as the </a:t>
            </a:r>
            <a:br>
              <a:rPr lang="en-US" dirty="0"/>
            </a:br>
            <a:r>
              <a:rPr lang="en-US" dirty="0"/>
              <a:t>Independent Variables</a:t>
            </a:r>
          </a:p>
        </p:txBody>
      </p:sp>
      <p:pic>
        <p:nvPicPr>
          <p:cNvPr id="21" name="Picture Placeholder 20" descr="The table lists the regression statistics, d f, s s, m s, f, and significance f below Anova, and coefficients, standard error, t stat, p-value, lower 95%, upper 95%, lower 99.0%, and upper 99.0% for intercepts, miles, deliveries, and highway.&#10;&#10;">
            <a:extLst>
              <a:ext uri="{FF2B5EF4-FFF2-40B4-BE49-F238E27FC236}">
                <a16:creationId xmlns:a16="http://schemas.microsoft.com/office/drawing/2014/main" id="{8A72927C-49A8-4FD9-96AF-276E491FBC9F}"/>
              </a:ext>
            </a:extLst>
          </p:cNvPr>
          <p:cNvPicPr>
            <a:picLocks noGrp="1" noChangeAspect="1"/>
          </p:cNvPicPr>
          <p:nvPr>
            <p:ph type="pic" sz="quarter" idx="23"/>
          </p:nvPr>
        </p:nvPicPr>
        <p:blipFill rotWithShape="1">
          <a:blip r:embed="rId10" cstate="print">
            <a:extLst>
              <a:ext uri="{28A0092B-C50C-407E-A947-70E740481C1C}">
                <a14:useLocalDpi xmlns:a14="http://schemas.microsoft.com/office/drawing/2010/main" val="0"/>
              </a:ext>
            </a:extLst>
          </a:blip>
          <a:srcRect t="14325" b="4193"/>
          <a:stretch/>
        </p:blipFill>
        <p:spPr>
          <a:xfrm>
            <a:off x="4392167" y="1463040"/>
            <a:ext cx="7101019" cy="4099560"/>
          </a:xfrm>
        </p:spPr>
      </p:pic>
    </p:spTree>
    <p:extLst>
      <p:ext uri="{BB962C8B-B14F-4D97-AF65-F5344CB8AC3E}">
        <p14:creationId xmlns:p14="http://schemas.microsoft.com/office/powerpoint/2010/main" val="4046200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4 of 10)</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Interpreting the Parameters:</a:t>
            </a:r>
          </a:p>
          <a:p>
            <a:pPr marL="342900" indent="-342900"/>
            <a:r>
              <a:rPr lang="en-US" sz="2600" dirty="0"/>
              <a:t>The model estimates that travel time increases by:</a:t>
            </a:r>
          </a:p>
          <a:p>
            <a:pPr marL="937260" lvl="1" indent="-342900">
              <a:lnSpc>
                <a:spcPct val="100000"/>
              </a:lnSpc>
              <a:spcBef>
                <a:spcPts val="0"/>
              </a:spcBef>
            </a:pPr>
            <a:r>
              <a:rPr lang="en-US" dirty="0"/>
              <a:t>0.0672 hours for every increase of 1 mile traveled, holding constant the number of deliveries and whether the driving assignment route requires the driver to travel on the congested segment of a highway during the afternoon rush hour period.</a:t>
            </a:r>
          </a:p>
          <a:p>
            <a:pPr marL="937260" lvl="1" indent="-342900">
              <a:lnSpc>
                <a:spcPct val="100000"/>
              </a:lnSpc>
              <a:spcBef>
                <a:spcPts val="0"/>
              </a:spcBef>
            </a:pPr>
            <a:r>
              <a:rPr lang="en-US" dirty="0"/>
              <a:t>0.6735 hours for every delivery, holding constant the number of miles traveled and whether the driving assignment route requires the driver to travel on the congested segment of a highway during the afternoon rush hour period.</a:t>
            </a:r>
          </a:p>
        </p:txBody>
      </p:sp>
    </p:spTree>
    <p:extLst>
      <p:ext uri="{BB962C8B-B14F-4D97-AF65-F5344CB8AC3E}">
        <p14:creationId xmlns:p14="http://schemas.microsoft.com/office/powerpoint/2010/main" val="3827628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5 of 10)</a:t>
            </a:r>
          </a:p>
        </p:txBody>
      </p:sp>
      <p:sp>
        <p:nvSpPr>
          <p:cNvPr id="3" name="Content Placeholder 2"/>
          <p:cNvSpPr>
            <a:spLocks noGrp="1"/>
          </p:cNvSpPr>
          <p:nvPr>
            <p:ph type="body" sz="quarter" idx="12"/>
          </p:nvPr>
        </p:nvSpPr>
        <p:spPr>
          <a:prstGeom prst="rect">
            <a:avLst/>
          </a:prstGeom>
          <a:ln>
            <a:noFill/>
          </a:ln>
        </p:spPr>
        <p:txBody>
          <a:bodyPr/>
          <a:lstStyle/>
          <a:p>
            <a:pPr marL="0" indent="0">
              <a:buNone/>
            </a:pPr>
            <a:r>
              <a:rPr lang="en-US" dirty="0"/>
              <a:t>Interpreting the Parameters (cont.):</a:t>
            </a:r>
          </a:p>
          <a:p>
            <a:pPr marL="457200"/>
            <a:r>
              <a:rPr lang="en-US" sz="2600" dirty="0"/>
              <a:t>The model estimates that travel time increases by (cont.):</a:t>
            </a:r>
          </a:p>
          <a:p>
            <a:pPr marL="914400" lvl="3">
              <a:lnSpc>
                <a:spcPct val="100000"/>
              </a:lnSpc>
              <a:spcAft>
                <a:spcPts val="600"/>
              </a:spcAft>
            </a:pPr>
            <a:r>
              <a:rPr lang="en-US" sz="2400" dirty="0"/>
              <a:t>0.9980 hours if the driving assignment route requires the driver to travel on the congested segment of a highway during the afternoon rush hour period, holding constant the number of miles traveled and the number of deliveries.</a:t>
            </a:r>
            <a:endParaRPr lang="en-US" sz="2400" i="1" dirty="0"/>
          </a:p>
          <a:p>
            <a:pPr marL="457200">
              <a:spcAft>
                <a:spcPts val="600"/>
              </a:spcAft>
            </a:pPr>
            <a:r>
              <a:rPr lang="en-US" sz="2600" dirty="0"/>
              <a:t> </a:t>
            </a:r>
          </a:p>
        </p:txBody>
      </p:sp>
      <p:graphicFrame>
        <p:nvGraphicFramePr>
          <p:cNvPr id="7" name="Object 6">
            <a:extLst>
              <a:ext uri="{FF2B5EF4-FFF2-40B4-BE49-F238E27FC236}">
                <a16:creationId xmlns:a16="http://schemas.microsoft.com/office/drawing/2014/main" id="{C6CEB970-6E7E-4E48-9E0F-F77FA5E98FC1}"/>
              </a:ext>
            </a:extLst>
          </p:cNvPr>
          <p:cNvGraphicFramePr>
            <a:graphicFrameLocks noChangeAspect="1"/>
          </p:cNvGraphicFramePr>
          <p:nvPr>
            <p:extLst>
              <p:ext uri="{D42A27DB-BD31-4B8C-83A1-F6EECF244321}">
                <p14:modId xmlns:p14="http://schemas.microsoft.com/office/powerpoint/2010/main" val="1499685053"/>
              </p:ext>
            </p:extLst>
          </p:nvPr>
        </p:nvGraphicFramePr>
        <p:xfrm>
          <a:off x="1350010" y="4019233"/>
          <a:ext cx="1723068" cy="466992"/>
        </p:xfrm>
        <a:graphic>
          <a:graphicData uri="http://schemas.openxmlformats.org/presentationml/2006/ole">
            <mc:AlternateContent xmlns:mc="http://schemas.openxmlformats.org/markup-compatibility/2006">
              <mc:Choice xmlns:v="urn:schemas-microsoft-com:vml" Requires="v">
                <p:oleObj spid="_x0000_s75842" name="Equation" r:id="rId3" imgW="749160" imgH="203040" progId="Equation.DSMT4">
                  <p:embed/>
                </p:oleObj>
              </mc:Choice>
              <mc:Fallback>
                <p:oleObj name="Equation" r:id="rId3" imgW="749160" imgH="203040" progId="Equation.DSMT4">
                  <p:embed/>
                  <p:pic>
                    <p:nvPicPr>
                      <p:cNvPr id="0" name=""/>
                      <p:cNvPicPr/>
                      <p:nvPr/>
                    </p:nvPicPr>
                    <p:blipFill>
                      <a:blip r:embed="rId4"/>
                      <a:stretch>
                        <a:fillRect/>
                      </a:stretch>
                    </p:blipFill>
                    <p:spPr>
                      <a:xfrm>
                        <a:off x="1350010" y="4019233"/>
                        <a:ext cx="1723068" cy="466992"/>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C158580D-FD33-4C32-9517-E9A7BC829849}"/>
              </a:ext>
            </a:extLst>
          </p:cNvPr>
          <p:cNvSpPr>
            <a:spLocks noGrp="1"/>
          </p:cNvSpPr>
          <p:nvPr>
            <p:ph type="body" sz="quarter" idx="14"/>
          </p:nvPr>
        </p:nvSpPr>
        <p:spPr>
          <a:xfrm>
            <a:off x="838200" y="4049714"/>
            <a:ext cx="10744200" cy="1345246"/>
          </a:xfrm>
        </p:spPr>
        <p:txBody>
          <a:bodyPr/>
          <a:lstStyle/>
          <a:p>
            <a:pPr marL="457200" indent="1722438">
              <a:buNone/>
            </a:pPr>
            <a:r>
              <a:rPr lang="en-US" sz="2600" dirty="0"/>
              <a:t>indicates that the regression model explains approximately 88.4% of the variability in travel time for the driving assignments in the sample.</a:t>
            </a:r>
          </a:p>
        </p:txBody>
      </p:sp>
    </p:spTree>
    <p:extLst>
      <p:ext uri="{BB962C8B-B14F-4D97-AF65-F5344CB8AC3E}">
        <p14:creationId xmlns:p14="http://schemas.microsoft.com/office/powerpoint/2010/main" val="716017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6 of 10)</a:t>
            </a:r>
          </a:p>
        </p:txBody>
      </p:sp>
      <p:sp>
        <p:nvSpPr>
          <p:cNvPr id="3" name="Content Placeholder 2"/>
          <p:cNvSpPr>
            <a:spLocks noGrp="1"/>
          </p:cNvSpPr>
          <p:nvPr>
            <p:ph type="body" sz="quarter" idx="12"/>
          </p:nvPr>
        </p:nvSpPr>
        <p:spPr>
          <a:xfrm>
            <a:off x="838200" y="1463041"/>
            <a:ext cx="10515600" cy="648336"/>
          </a:xfrm>
          <a:prstGeom prst="rect">
            <a:avLst/>
          </a:prstGeom>
          <a:ln>
            <a:noFill/>
          </a:ln>
        </p:spPr>
        <p:txBody>
          <a:bodyPr>
            <a:normAutofit fontScale="62500" lnSpcReduction="20000"/>
          </a:bodyPr>
          <a:lstStyle/>
          <a:p>
            <a:pPr marL="0" indent="0">
              <a:lnSpc>
                <a:spcPct val="110000"/>
              </a:lnSpc>
              <a:spcAft>
                <a:spcPts val="1200"/>
              </a:spcAft>
              <a:buNone/>
              <a:defRPr/>
            </a:pPr>
            <a:r>
              <a:rPr lang="en-US" sz="4500" dirty="0"/>
              <a:t>Interpreting the Parameters (cont.):</a:t>
            </a:r>
          </a:p>
          <a:p>
            <a:pPr marL="457200">
              <a:lnSpc>
                <a:spcPct val="100000"/>
              </a:lnSpc>
              <a:spcBef>
                <a:spcPts val="0"/>
              </a:spcBef>
              <a:spcAft>
                <a:spcPts val="600"/>
              </a:spcAft>
              <a:defRPr/>
            </a:pPr>
            <a:r>
              <a:rPr lang="en-US" sz="4200" dirty="0"/>
              <a:t>Compare the regression model for the case when</a:t>
            </a:r>
          </a:p>
        </p:txBody>
      </p:sp>
      <p:graphicFrame>
        <p:nvGraphicFramePr>
          <p:cNvPr id="12" name="Object 11">
            <a:extLst>
              <a:ext uri="{FF2B5EF4-FFF2-40B4-BE49-F238E27FC236}">
                <a16:creationId xmlns:a16="http://schemas.microsoft.com/office/drawing/2014/main" id="{A871EF94-5655-4807-BDF6-87F78ADF548F}"/>
              </a:ext>
            </a:extLst>
          </p:cNvPr>
          <p:cNvGraphicFramePr>
            <a:graphicFrameLocks noChangeAspect="1"/>
          </p:cNvGraphicFramePr>
          <p:nvPr>
            <p:extLst>
              <p:ext uri="{D42A27DB-BD31-4B8C-83A1-F6EECF244321}">
                <p14:modId xmlns:p14="http://schemas.microsoft.com/office/powerpoint/2010/main" val="3588657911"/>
              </p:ext>
            </p:extLst>
          </p:nvPr>
        </p:nvGraphicFramePr>
        <p:xfrm>
          <a:off x="8061027" y="1942485"/>
          <a:ext cx="885330" cy="514350"/>
        </p:xfrm>
        <a:graphic>
          <a:graphicData uri="http://schemas.openxmlformats.org/presentationml/2006/ole">
            <mc:AlternateContent xmlns:mc="http://schemas.openxmlformats.org/markup-compatibility/2006">
              <mc:Choice xmlns:v="urn:schemas-microsoft-com:vml" Requires="v">
                <p:oleObj spid="_x0000_s77074" name="Equation" r:id="rId4" imgW="393480" imgH="228600" progId="Equation.DSMT4">
                  <p:embed/>
                </p:oleObj>
              </mc:Choice>
              <mc:Fallback>
                <p:oleObj name="Equation" r:id="rId4" imgW="393480" imgH="228600" progId="Equation.DSMT4">
                  <p:embed/>
                  <p:pic>
                    <p:nvPicPr>
                      <p:cNvPr id="0" name=""/>
                      <p:cNvPicPr/>
                      <p:nvPr/>
                    </p:nvPicPr>
                    <p:blipFill>
                      <a:blip r:embed="rId5"/>
                      <a:stretch>
                        <a:fillRect/>
                      </a:stretch>
                    </p:blipFill>
                    <p:spPr>
                      <a:xfrm>
                        <a:off x="8061027" y="1942485"/>
                        <a:ext cx="885330" cy="51435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D153DF3B-4B66-4C38-9B2E-D833464EDA85}"/>
              </a:ext>
            </a:extLst>
          </p:cNvPr>
          <p:cNvSpPr>
            <a:spLocks noGrp="1"/>
          </p:cNvSpPr>
          <p:nvPr>
            <p:ph type="body" sz="quarter" idx="16"/>
          </p:nvPr>
        </p:nvSpPr>
        <p:spPr>
          <a:xfrm>
            <a:off x="868681" y="1938156"/>
            <a:ext cx="10485119" cy="521461"/>
          </a:xfrm>
        </p:spPr>
        <p:txBody>
          <a:bodyPr/>
          <a:lstStyle/>
          <a:p>
            <a:pPr marL="8061325" indent="0">
              <a:lnSpc>
                <a:spcPct val="100000"/>
              </a:lnSpc>
              <a:spcBef>
                <a:spcPts val="0"/>
              </a:spcBef>
              <a:spcAft>
                <a:spcPts val="600"/>
              </a:spcAft>
              <a:buNone/>
              <a:defRPr/>
            </a:pPr>
            <a:r>
              <a:rPr lang="en-US" sz="2600" dirty="0"/>
              <a:t>and when</a:t>
            </a:r>
          </a:p>
        </p:txBody>
      </p:sp>
      <p:graphicFrame>
        <p:nvGraphicFramePr>
          <p:cNvPr id="13" name="Object 12">
            <a:extLst>
              <a:ext uri="{FF2B5EF4-FFF2-40B4-BE49-F238E27FC236}">
                <a16:creationId xmlns:a16="http://schemas.microsoft.com/office/drawing/2014/main" id="{8F50E914-7F81-477E-B4F4-D9FE5A2A35B6}"/>
              </a:ext>
            </a:extLst>
          </p:cNvPr>
          <p:cNvGraphicFramePr>
            <a:graphicFrameLocks noChangeAspect="1"/>
          </p:cNvGraphicFramePr>
          <p:nvPr>
            <p:extLst>
              <p:ext uri="{D42A27DB-BD31-4B8C-83A1-F6EECF244321}">
                <p14:modId xmlns:p14="http://schemas.microsoft.com/office/powerpoint/2010/main" val="577583456"/>
              </p:ext>
            </p:extLst>
          </p:nvPr>
        </p:nvGraphicFramePr>
        <p:xfrm>
          <a:off x="1396205" y="2271389"/>
          <a:ext cx="941387" cy="514350"/>
        </p:xfrm>
        <a:graphic>
          <a:graphicData uri="http://schemas.openxmlformats.org/presentationml/2006/ole">
            <mc:AlternateContent xmlns:mc="http://schemas.openxmlformats.org/markup-compatibility/2006">
              <mc:Choice xmlns:v="urn:schemas-microsoft-com:vml" Requires="v">
                <p:oleObj spid="_x0000_s77075" name="Equation" r:id="rId6" imgW="419040" imgH="228600" progId="Equation.DSMT4">
                  <p:embed/>
                </p:oleObj>
              </mc:Choice>
              <mc:Fallback>
                <p:oleObj name="Equation" r:id="rId6" imgW="419040" imgH="228600" progId="Equation.DSMT4">
                  <p:embed/>
                  <p:pic>
                    <p:nvPicPr>
                      <p:cNvPr id="12" name="Object 11">
                        <a:extLst>
                          <a:ext uri="{FF2B5EF4-FFF2-40B4-BE49-F238E27FC236}">
                            <a16:creationId xmlns:a16="http://schemas.microsoft.com/office/drawing/2014/main" id="{A871EF94-5655-4807-BDF6-87F78ADF548F}"/>
                          </a:ext>
                        </a:extLst>
                      </p:cNvPr>
                      <p:cNvPicPr/>
                      <p:nvPr/>
                    </p:nvPicPr>
                    <p:blipFill>
                      <a:blip r:embed="rId7"/>
                      <a:stretch>
                        <a:fillRect/>
                      </a:stretch>
                    </p:blipFill>
                    <p:spPr>
                      <a:xfrm>
                        <a:off x="1396205" y="2271389"/>
                        <a:ext cx="941387" cy="514350"/>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9FD7BA11-9016-4156-9065-7A2CABB950A3}"/>
              </a:ext>
            </a:extLst>
          </p:cNvPr>
          <p:cNvSpPr>
            <a:spLocks noGrp="1"/>
          </p:cNvSpPr>
          <p:nvPr>
            <p:ph type="body" sz="quarter" idx="18"/>
          </p:nvPr>
        </p:nvSpPr>
        <p:spPr>
          <a:xfrm>
            <a:off x="838200" y="2950206"/>
            <a:ext cx="3550920" cy="647702"/>
          </a:xfrm>
        </p:spPr>
        <p:txBody>
          <a:bodyPr/>
          <a:lstStyle/>
          <a:p>
            <a:pPr marL="914400"/>
            <a:r>
              <a:rPr lang="en-US" sz="2400" dirty="0"/>
              <a:t>When</a:t>
            </a:r>
          </a:p>
        </p:txBody>
      </p:sp>
      <p:graphicFrame>
        <p:nvGraphicFramePr>
          <p:cNvPr id="15" name="Object 14">
            <a:extLst>
              <a:ext uri="{FF2B5EF4-FFF2-40B4-BE49-F238E27FC236}">
                <a16:creationId xmlns:a16="http://schemas.microsoft.com/office/drawing/2014/main" id="{88F3FC06-6A41-4C4D-A9C0-49A5CCA43DD8}"/>
              </a:ext>
            </a:extLst>
          </p:cNvPr>
          <p:cNvGraphicFramePr>
            <a:graphicFrameLocks noChangeAspect="1"/>
          </p:cNvGraphicFramePr>
          <p:nvPr>
            <p:extLst>
              <p:ext uri="{D42A27DB-BD31-4B8C-83A1-F6EECF244321}">
                <p14:modId xmlns:p14="http://schemas.microsoft.com/office/powerpoint/2010/main" val="813089582"/>
              </p:ext>
            </p:extLst>
          </p:nvPr>
        </p:nvGraphicFramePr>
        <p:xfrm>
          <a:off x="2651916" y="2952210"/>
          <a:ext cx="863280" cy="457200"/>
        </p:xfrm>
        <a:graphic>
          <a:graphicData uri="http://schemas.openxmlformats.org/presentationml/2006/ole">
            <mc:AlternateContent xmlns:mc="http://schemas.openxmlformats.org/markup-compatibility/2006">
              <mc:Choice xmlns:v="urn:schemas-microsoft-com:vml" Requires="v">
                <p:oleObj spid="_x0000_s77076" name="Equation" r:id="rId8" imgW="431640" imgH="228600" progId="Equation.DSMT4">
                  <p:embed/>
                </p:oleObj>
              </mc:Choice>
              <mc:Fallback>
                <p:oleObj name="Equation" r:id="rId8" imgW="431640" imgH="228600" progId="Equation.DSMT4">
                  <p:embed/>
                  <p:pic>
                    <p:nvPicPr>
                      <p:cNvPr id="12" name="Object 11">
                        <a:extLst>
                          <a:ext uri="{FF2B5EF4-FFF2-40B4-BE49-F238E27FC236}">
                            <a16:creationId xmlns:a16="http://schemas.microsoft.com/office/drawing/2014/main" id="{A871EF94-5655-4807-BDF6-87F78ADF548F}"/>
                          </a:ext>
                        </a:extLst>
                      </p:cNvPr>
                      <p:cNvPicPr/>
                      <p:nvPr/>
                    </p:nvPicPr>
                    <p:blipFill>
                      <a:blip r:embed="rId9"/>
                      <a:stretch>
                        <a:fillRect/>
                      </a:stretch>
                    </p:blipFill>
                    <p:spPr>
                      <a:xfrm>
                        <a:off x="2651916" y="2952210"/>
                        <a:ext cx="863280" cy="457200"/>
                      </a:xfrm>
                      <a:prstGeom prst="rect">
                        <a:avLst/>
                      </a:prstGeom>
                    </p:spPr>
                  </p:pic>
                </p:oleObj>
              </mc:Fallback>
            </mc:AlternateContent>
          </a:graphicData>
        </a:graphic>
      </p:graphicFrame>
      <p:pic>
        <p:nvPicPr>
          <p:cNvPr id="21" name="Picture Placeholder 20" descr="Y cap = negative 0.3302 + 0.0672 x sub 1 + 0.6735 x sub 2 + 0.9980 times 0. = negative 0.3302 + 0.0672 x sub 1 + 0.6735 x sub 2.">
            <a:extLst>
              <a:ext uri="{FF2B5EF4-FFF2-40B4-BE49-F238E27FC236}">
                <a16:creationId xmlns:a16="http://schemas.microsoft.com/office/drawing/2014/main" id="{A9BA45A0-EAE2-43C5-A06D-C1A3D1088A27}"/>
              </a:ext>
            </a:extLst>
          </p:cNvPr>
          <p:cNvPicPr>
            <a:picLocks noGrp="1" noChangeAspect="1"/>
          </p:cNvPicPr>
          <p:nvPr>
            <p:ph type="pic" sz="quarter" idx="13"/>
          </p:nvPr>
        </p:nvPicPr>
        <p:blipFill rotWithShape="1">
          <a:blip r:embed="rId10"/>
          <a:srcRect l="-4112" r="-862" b="-2959"/>
          <a:stretch/>
        </p:blipFill>
        <p:spPr>
          <a:xfrm>
            <a:off x="1866899" y="3371270"/>
            <a:ext cx="8458201" cy="848680"/>
          </a:xfrm>
          <a:prstGeom prst="rect">
            <a:avLst/>
          </a:prstGeom>
        </p:spPr>
      </p:pic>
      <p:sp>
        <p:nvSpPr>
          <p:cNvPr id="10" name="Text Placeholder 9">
            <a:extLst>
              <a:ext uri="{FF2B5EF4-FFF2-40B4-BE49-F238E27FC236}">
                <a16:creationId xmlns:a16="http://schemas.microsoft.com/office/drawing/2014/main" id="{0368854C-C2A0-4FB1-8D32-D3B0DE32CB08}"/>
              </a:ext>
            </a:extLst>
          </p:cNvPr>
          <p:cNvSpPr>
            <a:spLocks noGrp="1"/>
          </p:cNvSpPr>
          <p:nvPr>
            <p:ph type="body" sz="quarter" idx="17"/>
          </p:nvPr>
        </p:nvSpPr>
        <p:spPr>
          <a:xfrm>
            <a:off x="838200" y="4258278"/>
            <a:ext cx="3550920" cy="647702"/>
          </a:xfrm>
        </p:spPr>
        <p:txBody>
          <a:bodyPr/>
          <a:lstStyle/>
          <a:p>
            <a:pPr marL="914400" lvl="1">
              <a:lnSpc>
                <a:spcPct val="100000"/>
              </a:lnSpc>
              <a:spcBef>
                <a:spcPts val="0"/>
              </a:spcBef>
              <a:spcAft>
                <a:spcPts val="600"/>
              </a:spcAft>
              <a:defRPr/>
            </a:pPr>
            <a:r>
              <a:rPr lang="en-US" dirty="0"/>
              <a:t>When</a:t>
            </a:r>
          </a:p>
          <a:p>
            <a:pPr lvl="1">
              <a:lnSpc>
                <a:spcPct val="100000"/>
              </a:lnSpc>
              <a:spcBef>
                <a:spcPts val="0"/>
              </a:spcBef>
              <a:spcAft>
                <a:spcPts val="600"/>
              </a:spcAft>
              <a:defRPr/>
            </a:pPr>
            <a:endParaRPr lang="en-US" dirty="0"/>
          </a:p>
          <a:p>
            <a:endParaRPr lang="en-US" dirty="0"/>
          </a:p>
        </p:txBody>
      </p:sp>
      <p:graphicFrame>
        <p:nvGraphicFramePr>
          <p:cNvPr id="14" name="Object 13">
            <a:extLst>
              <a:ext uri="{FF2B5EF4-FFF2-40B4-BE49-F238E27FC236}">
                <a16:creationId xmlns:a16="http://schemas.microsoft.com/office/drawing/2014/main" id="{9BD014FF-A88A-4BDD-B3B8-BD34F4AE5B74}"/>
              </a:ext>
            </a:extLst>
          </p:cNvPr>
          <p:cNvGraphicFramePr>
            <a:graphicFrameLocks noChangeAspect="1"/>
          </p:cNvGraphicFramePr>
          <p:nvPr>
            <p:extLst>
              <p:ext uri="{D42A27DB-BD31-4B8C-83A1-F6EECF244321}">
                <p14:modId xmlns:p14="http://schemas.microsoft.com/office/powerpoint/2010/main" val="3278907826"/>
              </p:ext>
            </p:extLst>
          </p:nvPr>
        </p:nvGraphicFramePr>
        <p:xfrm>
          <a:off x="2651916" y="4280948"/>
          <a:ext cx="838080" cy="457200"/>
        </p:xfrm>
        <a:graphic>
          <a:graphicData uri="http://schemas.openxmlformats.org/presentationml/2006/ole">
            <mc:AlternateContent xmlns:mc="http://schemas.openxmlformats.org/markup-compatibility/2006">
              <mc:Choice xmlns:v="urn:schemas-microsoft-com:vml" Requires="v">
                <p:oleObj spid="_x0000_s77077" name="Equation" r:id="rId11" imgW="419040" imgH="228600" progId="Equation.DSMT4">
                  <p:embed/>
                </p:oleObj>
              </mc:Choice>
              <mc:Fallback>
                <p:oleObj name="Equation" r:id="rId11" imgW="419040" imgH="228600" progId="Equation.DSMT4">
                  <p:embed/>
                  <p:pic>
                    <p:nvPicPr>
                      <p:cNvPr id="13" name="Object 12">
                        <a:extLst>
                          <a:ext uri="{FF2B5EF4-FFF2-40B4-BE49-F238E27FC236}">
                            <a16:creationId xmlns:a16="http://schemas.microsoft.com/office/drawing/2014/main" id="{8F50E914-7F81-477E-B4F4-D9FE5A2A35B6}"/>
                          </a:ext>
                        </a:extLst>
                      </p:cNvPr>
                      <p:cNvPicPr/>
                      <p:nvPr/>
                    </p:nvPicPr>
                    <p:blipFill>
                      <a:blip r:embed="rId12"/>
                      <a:stretch>
                        <a:fillRect/>
                      </a:stretch>
                    </p:blipFill>
                    <p:spPr>
                      <a:xfrm>
                        <a:off x="2651916" y="4280948"/>
                        <a:ext cx="838080" cy="457200"/>
                      </a:xfrm>
                      <a:prstGeom prst="rect">
                        <a:avLst/>
                      </a:prstGeom>
                    </p:spPr>
                  </p:pic>
                </p:oleObj>
              </mc:Fallback>
            </mc:AlternateContent>
          </a:graphicData>
        </a:graphic>
      </p:graphicFrame>
      <p:pic>
        <p:nvPicPr>
          <p:cNvPr id="22" name="Picture Placeholder 21" descr="Y cap = negative 0.3302 + 0.0672 x sub 1 + 0.6735 x sub 2 + 0.9980 times 1. = 0.6678 + 0.0672 x sub 1 + 0.6735 x sub 2.">
            <a:extLst>
              <a:ext uri="{FF2B5EF4-FFF2-40B4-BE49-F238E27FC236}">
                <a16:creationId xmlns:a16="http://schemas.microsoft.com/office/drawing/2014/main" id="{07FF467D-914C-46AA-B6A7-3B36D5A4D641}"/>
              </a:ext>
            </a:extLst>
          </p:cNvPr>
          <p:cNvPicPr>
            <a:picLocks noGrp="1" noChangeAspect="1"/>
          </p:cNvPicPr>
          <p:nvPr>
            <p:ph type="pic" sz="quarter" idx="14"/>
          </p:nvPr>
        </p:nvPicPr>
        <p:blipFill rotWithShape="1">
          <a:blip r:embed="rId13"/>
          <a:srcRect l="-761" r="-1809" b="-15652"/>
          <a:stretch/>
        </p:blipFill>
        <p:spPr>
          <a:xfrm>
            <a:off x="1659096" y="4777905"/>
            <a:ext cx="8771710" cy="912113"/>
          </a:xfrm>
          <a:prstGeom prst="rect">
            <a:avLst/>
          </a:prstGeom>
        </p:spPr>
      </p:pic>
    </p:spTree>
    <p:extLst>
      <p:ext uri="{BB962C8B-B14F-4D97-AF65-F5344CB8AC3E}">
        <p14:creationId xmlns:p14="http://schemas.microsoft.com/office/powerpoint/2010/main" val="652066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7 of 10)</a:t>
            </a:r>
          </a:p>
        </p:txBody>
      </p:sp>
      <p:sp>
        <p:nvSpPr>
          <p:cNvPr id="3" name="Content Placeholder 2"/>
          <p:cNvSpPr>
            <a:spLocks noGrp="1"/>
          </p:cNvSpPr>
          <p:nvPr>
            <p:ph type="body" sz="quarter" idx="12"/>
          </p:nvPr>
        </p:nvSpPr>
        <p:spPr>
          <a:prstGeom prst="rect">
            <a:avLst/>
          </a:prstGeom>
          <a:ln>
            <a:noFill/>
          </a:ln>
        </p:spPr>
        <p:txBody>
          <a:bodyPr>
            <a:normAutofit fontScale="77500" lnSpcReduction="20000"/>
          </a:bodyPr>
          <a:lstStyle/>
          <a:p>
            <a:pPr marL="0" indent="0">
              <a:lnSpc>
                <a:spcPct val="110000"/>
              </a:lnSpc>
              <a:spcAft>
                <a:spcPts val="600"/>
              </a:spcAft>
              <a:buNone/>
            </a:pPr>
            <a:r>
              <a:rPr lang="en-US" sz="3600" dirty="0"/>
              <a:t>More Complex Categorical Variables:</a:t>
            </a:r>
          </a:p>
          <a:p>
            <a:pPr marL="457200">
              <a:lnSpc>
                <a:spcPct val="110000"/>
              </a:lnSpc>
              <a:spcBef>
                <a:spcPts val="600"/>
              </a:spcBef>
            </a:pPr>
            <a:r>
              <a:rPr lang="en-US" sz="3400" dirty="0"/>
              <a:t>If a categorical variable has </a:t>
            </a:r>
            <a:r>
              <a:rPr lang="en-US" sz="3400" i="1" dirty="0"/>
              <a:t>k</a:t>
            </a:r>
            <a:r>
              <a:rPr lang="en-US" sz="3400" dirty="0"/>
              <a:t> levels, </a:t>
            </a:r>
          </a:p>
        </p:txBody>
      </p:sp>
      <p:graphicFrame>
        <p:nvGraphicFramePr>
          <p:cNvPr id="7" name="Object 6">
            <a:extLst>
              <a:ext uri="{FF2B5EF4-FFF2-40B4-BE49-F238E27FC236}">
                <a16:creationId xmlns:a16="http://schemas.microsoft.com/office/drawing/2014/main" id="{9CF5EE65-BB3F-4BD0-BCDC-E27946B5BF0F}"/>
              </a:ext>
            </a:extLst>
          </p:cNvPr>
          <p:cNvGraphicFramePr>
            <a:graphicFrameLocks noChangeAspect="1"/>
          </p:cNvGraphicFramePr>
          <p:nvPr>
            <p:extLst>
              <p:ext uri="{D42A27DB-BD31-4B8C-83A1-F6EECF244321}">
                <p14:modId xmlns:p14="http://schemas.microsoft.com/office/powerpoint/2010/main" val="4176608633"/>
              </p:ext>
            </p:extLst>
          </p:nvPr>
        </p:nvGraphicFramePr>
        <p:xfrm>
          <a:off x="6156960" y="2008028"/>
          <a:ext cx="681894" cy="354492"/>
        </p:xfrm>
        <a:graphic>
          <a:graphicData uri="http://schemas.openxmlformats.org/presentationml/2006/ole">
            <mc:AlternateContent xmlns:mc="http://schemas.openxmlformats.org/markup-compatibility/2006">
              <mc:Choice xmlns:v="urn:schemas-microsoft-com:vml" Requires="v">
                <p:oleObj spid="_x0000_s77889" name="Equation" r:id="rId4" imgW="317160" imgH="164880" progId="Equation.DSMT4">
                  <p:embed/>
                </p:oleObj>
              </mc:Choice>
              <mc:Fallback>
                <p:oleObj name="Equation" r:id="rId4" imgW="317160" imgH="164880" progId="Equation.DSMT4">
                  <p:embed/>
                  <p:pic>
                    <p:nvPicPr>
                      <p:cNvPr id="0" name=""/>
                      <p:cNvPicPr/>
                      <p:nvPr/>
                    </p:nvPicPr>
                    <p:blipFill>
                      <a:blip r:embed="rId5"/>
                      <a:stretch>
                        <a:fillRect/>
                      </a:stretch>
                    </p:blipFill>
                    <p:spPr>
                      <a:xfrm>
                        <a:off x="6156960" y="2008028"/>
                        <a:ext cx="681894" cy="354492"/>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E0E972F0-8F0C-4A3F-A45D-463EC523038E}"/>
              </a:ext>
            </a:extLst>
          </p:cNvPr>
          <p:cNvSpPr>
            <a:spLocks noGrp="1"/>
          </p:cNvSpPr>
          <p:nvPr>
            <p:ph type="body" sz="quarter" idx="14"/>
          </p:nvPr>
        </p:nvSpPr>
        <p:spPr>
          <a:xfrm>
            <a:off x="838200" y="1977548"/>
            <a:ext cx="10515600" cy="3821271"/>
          </a:xfrm>
        </p:spPr>
        <p:txBody>
          <a:bodyPr/>
          <a:lstStyle/>
          <a:p>
            <a:pPr marL="457200" indent="5486400">
              <a:spcBef>
                <a:spcPts val="0"/>
              </a:spcBef>
              <a:buNone/>
            </a:pPr>
            <a:r>
              <a:rPr lang="en-US" sz="2600" dirty="0"/>
              <a:t>dummy variables are required, with each dummy variable corresponding to one of the levels of the categorical variable and coded as 0 or 1.</a:t>
            </a:r>
          </a:p>
          <a:p>
            <a:pPr marL="457200">
              <a:lnSpc>
                <a:spcPct val="100000"/>
              </a:lnSpc>
              <a:spcBef>
                <a:spcPts val="600"/>
              </a:spcBef>
            </a:pPr>
            <a:r>
              <a:rPr lang="en-US" sz="2600" dirty="0"/>
              <a:t>Example: </a:t>
            </a:r>
          </a:p>
          <a:p>
            <a:pPr marL="936625" lvl="1" indent="-250825"/>
            <a:r>
              <a:rPr lang="en-US" dirty="0"/>
              <a:t>Suppose a manufacturer of vending machines organized the sales territories for a particular state into three regions: A, B, and C.</a:t>
            </a:r>
          </a:p>
          <a:p>
            <a:pPr marL="936625" lvl="1" indent="-250825"/>
            <a:r>
              <a:rPr lang="en-US" dirty="0"/>
              <a:t>The managers want to use regression analysis to help predict the number of vending machines sold per week.</a:t>
            </a:r>
          </a:p>
          <a:p>
            <a:pPr marL="936625" lvl="1" indent="-250825"/>
            <a:r>
              <a:rPr lang="en-US" dirty="0"/>
              <a:t>Suppose the managers believe sales region is one of the important factors in predicting the number of units sold.</a:t>
            </a:r>
          </a:p>
        </p:txBody>
      </p:sp>
    </p:spTree>
    <p:extLst>
      <p:ext uri="{BB962C8B-B14F-4D97-AF65-F5344CB8AC3E}">
        <p14:creationId xmlns:p14="http://schemas.microsoft.com/office/powerpoint/2010/main" val="3591808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8 of 10)</a:t>
            </a:r>
          </a:p>
        </p:txBody>
      </p:sp>
      <p:sp>
        <p:nvSpPr>
          <p:cNvPr id="3" name="Content Placeholder 2"/>
          <p:cNvSpPr>
            <a:spLocks noGrp="1"/>
          </p:cNvSpPr>
          <p:nvPr>
            <p:ph type="body" sz="quarter" idx="12"/>
          </p:nvPr>
        </p:nvSpPr>
        <p:spPr>
          <a:prstGeom prst="rect">
            <a:avLst/>
          </a:prstGeom>
          <a:ln>
            <a:noFill/>
          </a:ln>
        </p:spPr>
        <p:txBody>
          <a:bodyPr/>
          <a:lstStyle/>
          <a:p>
            <a:pPr marL="0" indent="0">
              <a:buNone/>
            </a:pPr>
            <a:r>
              <a:rPr lang="en-US" dirty="0"/>
              <a:t>More Complex Categorical Variables (cont.):</a:t>
            </a:r>
          </a:p>
          <a:p>
            <a:pPr marL="457200"/>
            <a:r>
              <a:rPr lang="en-US" sz="2600" dirty="0"/>
              <a:t>Example (cont.):</a:t>
            </a:r>
          </a:p>
          <a:p>
            <a:pPr marL="936625" lvl="1" indent="-250825">
              <a:lnSpc>
                <a:spcPct val="100000"/>
              </a:lnSpc>
            </a:pPr>
            <a:r>
              <a:rPr lang="en-US" dirty="0"/>
              <a:t>Sales region: categorical variable with three levels (A, B, and C).</a:t>
            </a:r>
          </a:p>
          <a:p>
            <a:pPr marL="1371600" lvl="2">
              <a:lnSpc>
                <a:spcPct val="100000"/>
              </a:lnSpc>
            </a:pPr>
            <a:r>
              <a:rPr lang="en-US" dirty="0"/>
              <a:t>Number of dummy variables = </a:t>
            </a:r>
          </a:p>
          <a:p>
            <a:pPr marL="1211580" lvl="2" indent="-342900">
              <a:lnSpc>
                <a:spcPct val="100000"/>
              </a:lnSpc>
            </a:pPr>
            <a:endParaRPr lang="en-US" dirty="0"/>
          </a:p>
        </p:txBody>
      </p:sp>
      <p:graphicFrame>
        <p:nvGraphicFramePr>
          <p:cNvPr id="21" name="Object 20">
            <a:extLst>
              <a:ext uri="{FF2B5EF4-FFF2-40B4-BE49-F238E27FC236}">
                <a16:creationId xmlns:a16="http://schemas.microsoft.com/office/drawing/2014/main" id="{EE69A037-B5E8-48CD-9FC0-90F3F66A6852}"/>
              </a:ext>
            </a:extLst>
          </p:cNvPr>
          <p:cNvGraphicFramePr>
            <a:graphicFrameLocks noChangeAspect="1"/>
          </p:cNvGraphicFramePr>
          <p:nvPr>
            <p:extLst>
              <p:ext uri="{D42A27DB-BD31-4B8C-83A1-F6EECF244321}">
                <p14:modId xmlns:p14="http://schemas.microsoft.com/office/powerpoint/2010/main" val="1884713080"/>
              </p:ext>
            </p:extLst>
          </p:nvPr>
        </p:nvGraphicFramePr>
        <p:xfrm>
          <a:off x="5462588" y="2883808"/>
          <a:ext cx="995362" cy="293688"/>
        </p:xfrm>
        <a:graphic>
          <a:graphicData uri="http://schemas.openxmlformats.org/presentationml/2006/ole">
            <mc:AlternateContent xmlns:mc="http://schemas.openxmlformats.org/markup-compatibility/2006">
              <mc:Choice xmlns:v="urn:schemas-microsoft-com:vml" Requires="v">
                <p:oleObj spid="_x0000_s79111" name="Equation" r:id="rId3" imgW="558720" imgH="164880" progId="Equation.DSMT4">
                  <p:embed/>
                </p:oleObj>
              </mc:Choice>
              <mc:Fallback>
                <p:oleObj name="Equation" r:id="rId3" imgW="558720" imgH="164880" progId="Equation.DSMT4">
                  <p:embed/>
                  <p:pic>
                    <p:nvPicPr>
                      <p:cNvPr id="0" name=""/>
                      <p:cNvPicPr/>
                      <p:nvPr/>
                    </p:nvPicPr>
                    <p:blipFill>
                      <a:blip r:embed="rId4"/>
                      <a:stretch>
                        <a:fillRect/>
                      </a:stretch>
                    </p:blipFill>
                    <p:spPr>
                      <a:xfrm>
                        <a:off x="5462588" y="2883808"/>
                        <a:ext cx="995362" cy="2936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5E2313A4-5A58-4BFB-B541-8E3F395F3283}"/>
              </a:ext>
            </a:extLst>
          </p:cNvPr>
          <p:cNvSpPr>
            <a:spLocks noGrp="1"/>
          </p:cNvSpPr>
          <p:nvPr>
            <p:ph type="body" sz="quarter" idx="15"/>
          </p:nvPr>
        </p:nvSpPr>
        <p:spPr>
          <a:xfrm>
            <a:off x="835806" y="3200400"/>
            <a:ext cx="10515600" cy="1117600"/>
          </a:xfrm>
        </p:spPr>
        <p:txBody>
          <a:bodyPr/>
          <a:lstStyle/>
          <a:p>
            <a:pPr marL="1371600" lvl="2">
              <a:lnSpc>
                <a:spcPct val="100000"/>
              </a:lnSpc>
            </a:pPr>
            <a:r>
              <a:rPr lang="en-US" dirty="0"/>
              <a:t>Each variable can be coded 0 or 1 as:</a:t>
            </a:r>
          </a:p>
          <a:p>
            <a:pPr marL="1143000" lvl="3" indent="0">
              <a:buNone/>
            </a:pPr>
            <a:r>
              <a:rPr lang="en-US" sz="2000" i="1" dirty="0"/>
              <a:t>    </a:t>
            </a:r>
          </a:p>
          <a:p>
            <a:pPr marL="1143000" lvl="3" indent="0">
              <a:buNone/>
            </a:pPr>
            <a:r>
              <a:rPr lang="en-US" sz="2000" dirty="0"/>
              <a:t> </a:t>
            </a:r>
          </a:p>
        </p:txBody>
      </p:sp>
      <p:graphicFrame>
        <p:nvGraphicFramePr>
          <p:cNvPr id="22" name="Object 21">
            <a:extLst>
              <a:ext uri="{FF2B5EF4-FFF2-40B4-BE49-F238E27FC236}">
                <a16:creationId xmlns:a16="http://schemas.microsoft.com/office/drawing/2014/main" id="{ABA7EA66-98BC-4E8A-B635-705D94E4BB76}"/>
              </a:ext>
            </a:extLst>
          </p:cNvPr>
          <p:cNvGraphicFramePr>
            <a:graphicFrameLocks noChangeAspect="1"/>
          </p:cNvGraphicFramePr>
          <p:nvPr>
            <p:extLst>
              <p:ext uri="{D42A27DB-BD31-4B8C-83A1-F6EECF244321}">
                <p14:modId xmlns:p14="http://schemas.microsoft.com/office/powerpoint/2010/main" val="667343460"/>
              </p:ext>
            </p:extLst>
          </p:nvPr>
        </p:nvGraphicFramePr>
        <p:xfrm>
          <a:off x="2290763" y="3533775"/>
          <a:ext cx="4002372" cy="377190"/>
        </p:xfrm>
        <a:graphic>
          <a:graphicData uri="http://schemas.openxmlformats.org/presentationml/2006/ole">
            <mc:AlternateContent xmlns:mc="http://schemas.openxmlformats.org/markup-compatibility/2006">
              <mc:Choice xmlns:v="urn:schemas-microsoft-com:vml" Requires="v">
                <p:oleObj spid="_x0000_s79112" name="Equation" r:id="rId5" imgW="2425680" imgH="228600" progId="Equation.DSMT4">
                  <p:embed/>
                </p:oleObj>
              </mc:Choice>
              <mc:Fallback>
                <p:oleObj name="Equation" r:id="rId5" imgW="2425680" imgH="228600" progId="Equation.DSMT4">
                  <p:embed/>
                  <p:pic>
                    <p:nvPicPr>
                      <p:cNvPr id="0" name=""/>
                      <p:cNvPicPr/>
                      <p:nvPr/>
                    </p:nvPicPr>
                    <p:blipFill>
                      <a:blip r:embed="rId6"/>
                      <a:stretch>
                        <a:fillRect/>
                      </a:stretch>
                    </p:blipFill>
                    <p:spPr>
                      <a:xfrm>
                        <a:off x="2290763" y="3533775"/>
                        <a:ext cx="4002372" cy="37719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0A17EADB-89AF-4FF3-883D-EF882C1D0680}"/>
              </a:ext>
            </a:extLst>
          </p:cNvPr>
          <p:cNvGraphicFramePr>
            <a:graphicFrameLocks noChangeAspect="1"/>
          </p:cNvGraphicFramePr>
          <p:nvPr>
            <p:extLst>
              <p:ext uri="{D42A27DB-BD31-4B8C-83A1-F6EECF244321}">
                <p14:modId xmlns:p14="http://schemas.microsoft.com/office/powerpoint/2010/main" val="1829842101"/>
              </p:ext>
            </p:extLst>
          </p:nvPr>
        </p:nvGraphicFramePr>
        <p:xfrm>
          <a:off x="2290763" y="3840163"/>
          <a:ext cx="4002372" cy="377190"/>
        </p:xfrm>
        <a:graphic>
          <a:graphicData uri="http://schemas.openxmlformats.org/presentationml/2006/ole">
            <mc:AlternateContent xmlns:mc="http://schemas.openxmlformats.org/markup-compatibility/2006">
              <mc:Choice xmlns:v="urn:schemas-microsoft-com:vml" Requires="v">
                <p:oleObj spid="_x0000_s79113" name="Equation" r:id="rId7" imgW="2425680" imgH="228600" progId="Equation.DSMT4">
                  <p:embed/>
                </p:oleObj>
              </mc:Choice>
              <mc:Fallback>
                <p:oleObj name="Equation" r:id="rId7" imgW="2425680" imgH="228600" progId="Equation.DSMT4">
                  <p:embed/>
                  <p:pic>
                    <p:nvPicPr>
                      <p:cNvPr id="22" name="Object 21">
                        <a:extLst>
                          <a:ext uri="{FF2B5EF4-FFF2-40B4-BE49-F238E27FC236}">
                            <a16:creationId xmlns:a16="http://schemas.microsoft.com/office/drawing/2014/main" id="{ABA7EA66-98BC-4E8A-B635-705D94E4BB76}"/>
                          </a:ext>
                        </a:extLst>
                      </p:cNvPr>
                      <p:cNvPicPr/>
                      <p:nvPr/>
                    </p:nvPicPr>
                    <p:blipFill>
                      <a:blip r:embed="rId8"/>
                      <a:stretch>
                        <a:fillRect/>
                      </a:stretch>
                    </p:blipFill>
                    <p:spPr>
                      <a:xfrm>
                        <a:off x="2290763" y="3840163"/>
                        <a:ext cx="4002372" cy="377190"/>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2C72CF28-3869-4872-B674-DBF52CEE19FC}"/>
              </a:ext>
            </a:extLst>
          </p:cNvPr>
          <p:cNvSpPr>
            <a:spLocks noGrp="1"/>
          </p:cNvSpPr>
          <p:nvPr>
            <p:ph type="body" sz="quarter" idx="16"/>
          </p:nvPr>
        </p:nvSpPr>
        <p:spPr>
          <a:xfrm>
            <a:off x="835806" y="4220527"/>
            <a:ext cx="10515600" cy="1119187"/>
          </a:xfrm>
        </p:spPr>
        <p:txBody>
          <a:bodyPr/>
          <a:lstStyle/>
          <a:p>
            <a:pPr marL="914400" indent="-228600">
              <a:buFont typeface="Arial" panose="020B0604020202020204" pitchFamily="34" charset="0"/>
              <a:buChar char="•"/>
            </a:pPr>
            <a:r>
              <a:rPr lang="en-US" sz="2400" dirty="0"/>
              <a:t>The values of</a:t>
            </a:r>
          </a:p>
        </p:txBody>
      </p:sp>
      <p:graphicFrame>
        <p:nvGraphicFramePr>
          <p:cNvPr id="24" name="Object 23">
            <a:extLst>
              <a:ext uri="{FF2B5EF4-FFF2-40B4-BE49-F238E27FC236}">
                <a16:creationId xmlns:a16="http://schemas.microsoft.com/office/drawing/2014/main" id="{BD92E5EA-990A-416E-863B-C8FD894B88B4}"/>
              </a:ext>
            </a:extLst>
          </p:cNvPr>
          <p:cNvGraphicFramePr>
            <a:graphicFrameLocks noChangeAspect="1"/>
          </p:cNvGraphicFramePr>
          <p:nvPr>
            <p:extLst>
              <p:ext uri="{D42A27DB-BD31-4B8C-83A1-F6EECF244321}">
                <p14:modId xmlns:p14="http://schemas.microsoft.com/office/powerpoint/2010/main" val="3625410623"/>
              </p:ext>
            </p:extLst>
          </p:nvPr>
        </p:nvGraphicFramePr>
        <p:xfrm>
          <a:off x="3546475" y="4230053"/>
          <a:ext cx="1733238" cy="445770"/>
        </p:xfrm>
        <a:graphic>
          <a:graphicData uri="http://schemas.openxmlformats.org/presentationml/2006/ole">
            <mc:AlternateContent xmlns:mc="http://schemas.openxmlformats.org/markup-compatibility/2006">
              <mc:Choice xmlns:v="urn:schemas-microsoft-com:vml" Requires="v">
                <p:oleObj spid="_x0000_s79114" name="Equation" r:id="rId9" imgW="888840" imgH="228600" progId="Equation.DSMT4">
                  <p:embed/>
                </p:oleObj>
              </mc:Choice>
              <mc:Fallback>
                <p:oleObj name="Equation" r:id="rId9" imgW="888840" imgH="228600" progId="Equation.DSMT4">
                  <p:embed/>
                  <p:pic>
                    <p:nvPicPr>
                      <p:cNvPr id="0" name=""/>
                      <p:cNvPicPr/>
                      <p:nvPr/>
                    </p:nvPicPr>
                    <p:blipFill>
                      <a:blip r:embed="rId10"/>
                      <a:stretch>
                        <a:fillRect/>
                      </a:stretch>
                    </p:blipFill>
                    <p:spPr>
                      <a:xfrm>
                        <a:off x="3546475" y="4230053"/>
                        <a:ext cx="1733238" cy="445770"/>
                      </a:xfrm>
                      <a:prstGeom prst="rect">
                        <a:avLst/>
                      </a:prstGeom>
                    </p:spPr>
                  </p:pic>
                </p:oleObj>
              </mc:Fallback>
            </mc:AlternateContent>
          </a:graphicData>
        </a:graphic>
      </p:graphicFrame>
      <p:pic>
        <p:nvPicPr>
          <p:cNvPr id="20" name="Picture Placeholder 19" descr="This table has three columns. The first column shows rows for regions A, B, and C.  The second column shows values for x sub 1 as 0, 1, and 0. The third column shows values for x sub 2 as 0, 0, and 1.">
            <a:extLst>
              <a:ext uri="{FF2B5EF4-FFF2-40B4-BE49-F238E27FC236}">
                <a16:creationId xmlns:a16="http://schemas.microsoft.com/office/drawing/2014/main" id="{07F8CBEA-E5B9-433E-96D7-2107A8128CB4}"/>
              </a:ext>
            </a:extLst>
          </p:cNvPr>
          <p:cNvPicPr>
            <a:picLocks noGrp="1" noChangeAspect="1"/>
          </p:cNvPicPr>
          <p:nvPr>
            <p:ph type="pic" sz="quarter" idx="23"/>
          </p:nvPr>
        </p:nvPicPr>
        <p:blipFill rotWithShape="1">
          <a:blip r:embed="rId11"/>
          <a:srcRect l="2272" r="-1167"/>
          <a:stretch/>
        </p:blipFill>
        <p:spPr>
          <a:xfrm>
            <a:off x="2574925" y="4682491"/>
            <a:ext cx="7670800" cy="1323975"/>
          </a:xfrm>
          <a:prstGeom prst="rect">
            <a:avLst/>
          </a:prstGeom>
        </p:spPr>
      </p:pic>
    </p:spTree>
    <p:extLst>
      <p:ext uri="{BB962C8B-B14F-4D97-AF65-F5344CB8AC3E}">
        <p14:creationId xmlns:p14="http://schemas.microsoft.com/office/powerpoint/2010/main" val="3510999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Categorical Independent Variables </a:t>
            </a:r>
            <a:r>
              <a:rPr lang="en-US" sz="3600" dirty="0"/>
              <a:t>(Slide 9 of 10)</a:t>
            </a:r>
          </a:p>
        </p:txBody>
      </p:sp>
      <p:sp>
        <p:nvSpPr>
          <p:cNvPr id="3" name="Content Placeholder 2"/>
          <p:cNvSpPr>
            <a:spLocks noGrp="1"/>
          </p:cNvSpPr>
          <p:nvPr>
            <p:ph type="body" sz="quarter" idx="12"/>
          </p:nvPr>
        </p:nvSpPr>
        <p:spPr>
          <a:xfrm>
            <a:off x="838200" y="1463039"/>
            <a:ext cx="10515600" cy="1802053"/>
          </a:xfrm>
          <a:prstGeom prst="rect">
            <a:avLst/>
          </a:prstGeom>
          <a:ln>
            <a:noFill/>
          </a:ln>
        </p:spPr>
        <p:txBody>
          <a:bodyPr>
            <a:normAutofit/>
          </a:bodyPr>
          <a:lstStyle/>
          <a:p>
            <a:pPr marL="0" indent="0">
              <a:buNone/>
            </a:pPr>
            <a:r>
              <a:rPr lang="en-US" dirty="0"/>
              <a:t>More Complex Categorical Variables (cont.):</a:t>
            </a:r>
          </a:p>
          <a:p>
            <a:pPr marL="457200"/>
            <a:r>
              <a:rPr lang="en-US" sz="2600" dirty="0"/>
              <a:t>Example (cont</a:t>
            </a:r>
            <a:r>
              <a:rPr lang="en-US" sz="2600" i="1" dirty="0"/>
              <a:t>.</a:t>
            </a:r>
            <a:r>
              <a:rPr lang="en-US" sz="2600" dirty="0"/>
              <a:t>):</a:t>
            </a:r>
          </a:p>
          <a:p>
            <a:pPr marL="914400" lvl="1">
              <a:spcBef>
                <a:spcPts val="0"/>
              </a:spcBef>
            </a:pPr>
            <a:r>
              <a:rPr lang="en-US" dirty="0"/>
              <a:t>The regression equation relating the mean number of units sold to the dummy variables is written as:</a:t>
            </a:r>
          </a:p>
        </p:txBody>
      </p:sp>
      <p:graphicFrame>
        <p:nvGraphicFramePr>
          <p:cNvPr id="15" name="Object 14">
            <a:extLst>
              <a:ext uri="{FF2B5EF4-FFF2-40B4-BE49-F238E27FC236}">
                <a16:creationId xmlns:a16="http://schemas.microsoft.com/office/drawing/2014/main" id="{F820EB57-7868-41C3-B3AF-244AA28F3E3A}"/>
              </a:ext>
            </a:extLst>
          </p:cNvPr>
          <p:cNvGraphicFramePr>
            <a:graphicFrameLocks noChangeAspect="1"/>
          </p:cNvGraphicFramePr>
          <p:nvPr>
            <p:extLst>
              <p:ext uri="{D42A27DB-BD31-4B8C-83A1-F6EECF244321}">
                <p14:modId xmlns:p14="http://schemas.microsoft.com/office/powerpoint/2010/main" val="2002108610"/>
              </p:ext>
            </p:extLst>
          </p:nvPr>
        </p:nvGraphicFramePr>
        <p:xfrm>
          <a:off x="4622800" y="3265093"/>
          <a:ext cx="2571750" cy="514350"/>
        </p:xfrm>
        <a:graphic>
          <a:graphicData uri="http://schemas.openxmlformats.org/presentationml/2006/ole">
            <mc:AlternateContent xmlns:mc="http://schemas.openxmlformats.org/markup-compatibility/2006">
              <mc:Choice xmlns:v="urn:schemas-microsoft-com:vml" Requires="v">
                <p:oleObj spid="_x0000_s80072" name="Equation" r:id="rId4" imgW="1143000" imgH="228600" progId="Equation.DSMT4">
                  <p:embed/>
                </p:oleObj>
              </mc:Choice>
              <mc:Fallback>
                <p:oleObj name="Equation" r:id="rId4" imgW="1143000" imgH="228600" progId="Equation.DSMT4">
                  <p:embed/>
                  <p:pic>
                    <p:nvPicPr>
                      <p:cNvPr id="0" name=""/>
                      <p:cNvPicPr/>
                      <p:nvPr/>
                    </p:nvPicPr>
                    <p:blipFill>
                      <a:blip r:embed="rId5"/>
                      <a:stretch>
                        <a:fillRect/>
                      </a:stretch>
                    </p:blipFill>
                    <p:spPr>
                      <a:xfrm>
                        <a:off x="4622800" y="3265093"/>
                        <a:ext cx="2571750" cy="51435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90B54BF2-F522-4683-909F-EEC53920CAAC}"/>
              </a:ext>
            </a:extLst>
          </p:cNvPr>
          <p:cNvSpPr>
            <a:spLocks noGrp="1"/>
          </p:cNvSpPr>
          <p:nvPr>
            <p:ph type="body" sz="quarter" idx="15"/>
          </p:nvPr>
        </p:nvSpPr>
        <p:spPr>
          <a:xfrm>
            <a:off x="838200" y="3983038"/>
            <a:ext cx="10515600" cy="1117600"/>
          </a:xfrm>
        </p:spPr>
        <p:txBody>
          <a:bodyPr/>
          <a:lstStyle/>
          <a:p>
            <a:pPr marL="914400"/>
            <a:r>
              <a:rPr lang="en-US" sz="2400" dirty="0"/>
              <a:t>Observations corresponding to Region A correspond to</a:t>
            </a:r>
          </a:p>
        </p:txBody>
      </p:sp>
      <p:graphicFrame>
        <p:nvGraphicFramePr>
          <p:cNvPr id="17" name="Object 16">
            <a:extLst>
              <a:ext uri="{FF2B5EF4-FFF2-40B4-BE49-F238E27FC236}">
                <a16:creationId xmlns:a16="http://schemas.microsoft.com/office/drawing/2014/main" id="{A5E93E00-7D2A-423A-A627-16D31E23C2FB}"/>
              </a:ext>
            </a:extLst>
          </p:cNvPr>
          <p:cNvGraphicFramePr>
            <a:graphicFrameLocks noChangeAspect="1"/>
          </p:cNvGraphicFramePr>
          <p:nvPr>
            <p:extLst>
              <p:ext uri="{D42A27DB-BD31-4B8C-83A1-F6EECF244321}">
                <p14:modId xmlns:p14="http://schemas.microsoft.com/office/powerpoint/2010/main" val="672577463"/>
              </p:ext>
            </p:extLst>
          </p:nvPr>
        </p:nvGraphicFramePr>
        <p:xfrm>
          <a:off x="8642789" y="3952084"/>
          <a:ext cx="1828962" cy="491490"/>
        </p:xfrm>
        <a:graphic>
          <a:graphicData uri="http://schemas.openxmlformats.org/presentationml/2006/ole">
            <mc:AlternateContent xmlns:mc="http://schemas.openxmlformats.org/markup-compatibility/2006">
              <mc:Choice xmlns:v="urn:schemas-microsoft-com:vml" Requires="v">
                <p:oleObj spid="_x0000_s80073" name="Equation" r:id="rId6" imgW="850680" imgH="228600" progId="Equation.DSMT4">
                  <p:embed/>
                </p:oleObj>
              </mc:Choice>
              <mc:Fallback>
                <p:oleObj name="Equation" r:id="rId6" imgW="850680" imgH="228600" progId="Equation.DSMT4">
                  <p:embed/>
                  <p:pic>
                    <p:nvPicPr>
                      <p:cNvPr id="0" name=""/>
                      <p:cNvPicPr/>
                      <p:nvPr/>
                    </p:nvPicPr>
                    <p:blipFill>
                      <a:blip r:embed="rId7"/>
                      <a:stretch>
                        <a:fillRect/>
                      </a:stretch>
                    </p:blipFill>
                    <p:spPr>
                      <a:xfrm>
                        <a:off x="8642789" y="3952084"/>
                        <a:ext cx="1828962" cy="49149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A9C5D40F-F9A4-4C34-AF25-A68C4F7B310E}"/>
              </a:ext>
            </a:extLst>
          </p:cNvPr>
          <p:cNvSpPr>
            <a:spLocks noGrp="1"/>
          </p:cNvSpPr>
          <p:nvPr>
            <p:ph type="body" sz="quarter" idx="16"/>
          </p:nvPr>
        </p:nvSpPr>
        <p:spPr>
          <a:xfrm>
            <a:off x="838200" y="4354515"/>
            <a:ext cx="10515600" cy="611186"/>
          </a:xfrm>
        </p:spPr>
        <p:txBody>
          <a:bodyPr/>
          <a:lstStyle/>
          <a:p>
            <a:pPr marL="914400"/>
            <a:r>
              <a:rPr lang="en-US" sz="2400" dirty="0"/>
              <a:t>so the estimated mean number of units sold in Region A is:</a:t>
            </a:r>
          </a:p>
        </p:txBody>
      </p:sp>
      <p:graphicFrame>
        <p:nvGraphicFramePr>
          <p:cNvPr id="16" name="Object 15">
            <a:extLst>
              <a:ext uri="{FF2B5EF4-FFF2-40B4-BE49-F238E27FC236}">
                <a16:creationId xmlns:a16="http://schemas.microsoft.com/office/drawing/2014/main" id="{C3A4565F-D780-4EA5-9139-04F3D7A739DF}"/>
              </a:ext>
            </a:extLst>
          </p:cNvPr>
          <p:cNvGraphicFramePr>
            <a:graphicFrameLocks noChangeAspect="1"/>
          </p:cNvGraphicFramePr>
          <p:nvPr>
            <p:extLst>
              <p:ext uri="{D42A27DB-BD31-4B8C-83A1-F6EECF244321}">
                <p14:modId xmlns:p14="http://schemas.microsoft.com/office/powerpoint/2010/main" val="2907465469"/>
              </p:ext>
            </p:extLst>
          </p:nvPr>
        </p:nvGraphicFramePr>
        <p:xfrm>
          <a:off x="4108450" y="4918475"/>
          <a:ext cx="3600450" cy="571050"/>
        </p:xfrm>
        <a:graphic>
          <a:graphicData uri="http://schemas.openxmlformats.org/presentationml/2006/ole">
            <mc:AlternateContent xmlns:mc="http://schemas.openxmlformats.org/markup-compatibility/2006">
              <mc:Choice xmlns:v="urn:schemas-microsoft-com:vml" Requires="v">
                <p:oleObj spid="_x0000_s80074" name="Equation" r:id="rId8" imgW="1600200" imgH="253800" progId="Equation.DSMT4">
                  <p:embed/>
                </p:oleObj>
              </mc:Choice>
              <mc:Fallback>
                <p:oleObj name="Equation" r:id="rId8" imgW="1600200" imgH="253800" progId="Equation.DSMT4">
                  <p:embed/>
                  <p:pic>
                    <p:nvPicPr>
                      <p:cNvPr id="0" name=""/>
                      <p:cNvPicPr/>
                      <p:nvPr/>
                    </p:nvPicPr>
                    <p:blipFill>
                      <a:blip r:embed="rId9"/>
                      <a:stretch>
                        <a:fillRect/>
                      </a:stretch>
                    </p:blipFill>
                    <p:spPr>
                      <a:xfrm>
                        <a:off x="4108450" y="4918475"/>
                        <a:ext cx="3600450" cy="571050"/>
                      </a:xfrm>
                      <a:prstGeom prst="rect">
                        <a:avLst/>
                      </a:prstGeom>
                    </p:spPr>
                  </p:pic>
                </p:oleObj>
              </mc:Fallback>
            </mc:AlternateContent>
          </a:graphicData>
        </a:graphic>
      </p:graphicFrame>
    </p:spTree>
    <p:extLst>
      <p:ext uri="{BB962C8B-B14F-4D97-AF65-F5344CB8AC3E}">
        <p14:creationId xmlns:p14="http://schemas.microsoft.com/office/powerpoint/2010/main" val="2079824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883900" cy="731520"/>
          </a:xfrm>
          <a:ln>
            <a:noFill/>
          </a:ln>
        </p:spPr>
        <p:txBody>
          <a:bodyPr>
            <a:noAutofit/>
          </a:bodyPr>
          <a:lstStyle/>
          <a:p>
            <a:r>
              <a:rPr lang="en-US" dirty="0"/>
              <a:t>Categorical Independent Variables </a:t>
            </a:r>
            <a:r>
              <a:rPr lang="en-US" sz="3600" dirty="0"/>
              <a:t>(Slide 10 of 10)</a:t>
            </a:r>
          </a:p>
        </p:txBody>
      </p:sp>
      <p:sp>
        <p:nvSpPr>
          <p:cNvPr id="3" name="Content Placeholder 2"/>
          <p:cNvSpPr>
            <a:spLocks noGrp="1"/>
          </p:cNvSpPr>
          <p:nvPr>
            <p:ph type="body" sz="quarter" idx="12"/>
          </p:nvPr>
        </p:nvSpPr>
        <p:spPr>
          <a:xfrm>
            <a:off x="838198" y="1463040"/>
            <a:ext cx="10515602" cy="1218988"/>
          </a:xfrm>
          <a:prstGeom prst="rect">
            <a:avLst/>
          </a:prstGeom>
          <a:ln>
            <a:noFill/>
          </a:ln>
        </p:spPr>
        <p:txBody>
          <a:bodyPr>
            <a:normAutofit fontScale="92500" lnSpcReduction="20000"/>
          </a:bodyPr>
          <a:lstStyle/>
          <a:p>
            <a:pPr marL="0" indent="0">
              <a:lnSpc>
                <a:spcPct val="110000"/>
              </a:lnSpc>
              <a:buNone/>
            </a:pPr>
            <a:r>
              <a:rPr lang="en-US" sz="3000" dirty="0"/>
              <a:t>More Complex Categorical Variables (cont.):</a:t>
            </a:r>
          </a:p>
          <a:p>
            <a:pPr marL="457200">
              <a:lnSpc>
                <a:spcPct val="110000"/>
              </a:lnSpc>
            </a:pPr>
            <a:r>
              <a:rPr lang="en-US" dirty="0"/>
              <a:t>Example (cont.):</a:t>
            </a:r>
          </a:p>
          <a:p>
            <a:pPr marL="914400" lvl="1">
              <a:lnSpc>
                <a:spcPct val="110000"/>
              </a:lnSpc>
              <a:spcBef>
                <a:spcPts val="0"/>
              </a:spcBef>
            </a:pPr>
            <a:r>
              <a:rPr lang="en-US" sz="2600" dirty="0"/>
              <a:t>Observations corresponding to Region B are coded </a:t>
            </a:r>
          </a:p>
          <a:p>
            <a:pPr marL="457200" lvl="1" indent="0">
              <a:lnSpc>
                <a:spcPct val="100000"/>
              </a:lnSpc>
              <a:spcBef>
                <a:spcPts val="0"/>
              </a:spcBef>
              <a:buNone/>
            </a:pPr>
            <a:endParaRPr lang="en-US" dirty="0"/>
          </a:p>
        </p:txBody>
      </p:sp>
      <p:graphicFrame>
        <p:nvGraphicFramePr>
          <p:cNvPr id="15" name="Object 14">
            <a:extLst>
              <a:ext uri="{FF2B5EF4-FFF2-40B4-BE49-F238E27FC236}">
                <a16:creationId xmlns:a16="http://schemas.microsoft.com/office/drawing/2014/main" id="{D9A7D58D-89DE-46F4-BA44-C6F74DA522A6}"/>
              </a:ext>
            </a:extLst>
          </p:cNvPr>
          <p:cNvGraphicFramePr>
            <a:graphicFrameLocks noChangeAspect="1"/>
          </p:cNvGraphicFramePr>
          <p:nvPr>
            <p:extLst>
              <p:ext uri="{D42A27DB-BD31-4B8C-83A1-F6EECF244321}">
                <p14:modId xmlns:p14="http://schemas.microsoft.com/office/powerpoint/2010/main" val="3055089114"/>
              </p:ext>
            </p:extLst>
          </p:nvPr>
        </p:nvGraphicFramePr>
        <p:xfrm>
          <a:off x="8128000" y="2294898"/>
          <a:ext cx="1801872" cy="491490"/>
        </p:xfrm>
        <a:graphic>
          <a:graphicData uri="http://schemas.openxmlformats.org/presentationml/2006/ole">
            <mc:AlternateContent xmlns:mc="http://schemas.openxmlformats.org/markup-compatibility/2006">
              <mc:Choice xmlns:v="urn:schemas-microsoft-com:vml" Requires="v">
                <p:oleObj spid="_x0000_s81213" name="Equation" r:id="rId4" imgW="838080" imgH="228600" progId="Equation.DSMT4">
                  <p:embed/>
                </p:oleObj>
              </mc:Choice>
              <mc:Fallback>
                <p:oleObj name="Equation" r:id="rId4" imgW="838080" imgH="228600" progId="Equation.DSMT4">
                  <p:embed/>
                  <p:pic>
                    <p:nvPicPr>
                      <p:cNvPr id="0" name=""/>
                      <p:cNvPicPr/>
                      <p:nvPr/>
                    </p:nvPicPr>
                    <p:blipFill>
                      <a:blip r:embed="rId5"/>
                      <a:stretch>
                        <a:fillRect/>
                      </a:stretch>
                    </p:blipFill>
                    <p:spPr>
                      <a:xfrm>
                        <a:off x="8128000" y="2294898"/>
                        <a:ext cx="1801872" cy="491490"/>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B095C597-8918-438E-8D9E-0EF8387A159C}"/>
              </a:ext>
            </a:extLst>
          </p:cNvPr>
          <p:cNvSpPr>
            <a:spLocks noGrp="1"/>
          </p:cNvSpPr>
          <p:nvPr>
            <p:ph type="body" sz="quarter" idx="15"/>
          </p:nvPr>
        </p:nvSpPr>
        <p:spPr>
          <a:xfrm>
            <a:off x="838198" y="2654802"/>
            <a:ext cx="10833102" cy="453052"/>
          </a:xfrm>
        </p:spPr>
        <p:txBody>
          <a:bodyPr/>
          <a:lstStyle/>
          <a:p>
            <a:pPr marL="914400" indent="0">
              <a:buNone/>
            </a:pPr>
            <a:r>
              <a:rPr lang="en-US" sz="2400" dirty="0"/>
              <a:t>so the estimated mean number of units sold in Region B is:</a:t>
            </a:r>
          </a:p>
        </p:txBody>
      </p:sp>
      <p:graphicFrame>
        <p:nvGraphicFramePr>
          <p:cNvPr id="16" name="Object 15">
            <a:extLst>
              <a:ext uri="{FF2B5EF4-FFF2-40B4-BE49-F238E27FC236}">
                <a16:creationId xmlns:a16="http://schemas.microsoft.com/office/drawing/2014/main" id="{DB4B7B83-CDD9-4E28-871A-13345E29665A}"/>
              </a:ext>
            </a:extLst>
          </p:cNvPr>
          <p:cNvGraphicFramePr>
            <a:graphicFrameLocks noChangeAspect="1"/>
          </p:cNvGraphicFramePr>
          <p:nvPr>
            <p:extLst>
              <p:ext uri="{D42A27DB-BD31-4B8C-83A1-F6EECF244321}">
                <p14:modId xmlns:p14="http://schemas.microsoft.com/office/powerpoint/2010/main" val="2293844722"/>
              </p:ext>
            </p:extLst>
          </p:nvPr>
        </p:nvGraphicFramePr>
        <p:xfrm>
          <a:off x="4208462" y="3240124"/>
          <a:ext cx="4143375" cy="571500"/>
        </p:xfrm>
        <a:graphic>
          <a:graphicData uri="http://schemas.openxmlformats.org/presentationml/2006/ole">
            <mc:AlternateContent xmlns:mc="http://schemas.openxmlformats.org/markup-compatibility/2006">
              <mc:Choice xmlns:v="urn:schemas-microsoft-com:vml" Requires="v">
                <p:oleObj spid="_x0000_s81214" name="Equation" r:id="rId6" imgW="1841400" imgH="253800" progId="Equation.DSMT4">
                  <p:embed/>
                </p:oleObj>
              </mc:Choice>
              <mc:Fallback>
                <p:oleObj name="Equation" r:id="rId6" imgW="1841400" imgH="253800" progId="Equation.DSMT4">
                  <p:embed/>
                  <p:pic>
                    <p:nvPicPr>
                      <p:cNvPr id="16" name="Object 15">
                        <a:extLst>
                          <a:ext uri="{FF2B5EF4-FFF2-40B4-BE49-F238E27FC236}">
                            <a16:creationId xmlns:a16="http://schemas.microsoft.com/office/drawing/2014/main" id="{C3A4565F-D780-4EA5-9139-04F3D7A739DF}"/>
                          </a:ext>
                        </a:extLst>
                      </p:cNvPr>
                      <p:cNvPicPr/>
                      <p:nvPr/>
                    </p:nvPicPr>
                    <p:blipFill>
                      <a:blip r:embed="rId7"/>
                      <a:stretch>
                        <a:fillRect/>
                      </a:stretch>
                    </p:blipFill>
                    <p:spPr>
                      <a:xfrm>
                        <a:off x="4208462" y="3240124"/>
                        <a:ext cx="4143375" cy="571500"/>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3EDA1469-C3E1-45E1-8CAA-106E012EB9D2}"/>
              </a:ext>
            </a:extLst>
          </p:cNvPr>
          <p:cNvSpPr>
            <a:spLocks noGrp="1"/>
          </p:cNvSpPr>
          <p:nvPr>
            <p:ph type="body" sz="quarter" idx="16"/>
          </p:nvPr>
        </p:nvSpPr>
        <p:spPr>
          <a:xfrm>
            <a:off x="838198" y="4115530"/>
            <a:ext cx="10726425" cy="494191"/>
          </a:xfrm>
        </p:spPr>
        <p:txBody>
          <a:bodyPr/>
          <a:lstStyle/>
          <a:p>
            <a:pPr marL="914400" lvl="1">
              <a:lnSpc>
                <a:spcPct val="100000"/>
              </a:lnSpc>
              <a:spcBef>
                <a:spcPts val="0"/>
              </a:spcBef>
            </a:pPr>
            <a:r>
              <a:rPr lang="en-US" dirty="0"/>
              <a:t>Observations corresponding to Region C are coded</a:t>
            </a:r>
          </a:p>
          <a:p>
            <a:endParaRPr lang="en-US" dirty="0"/>
          </a:p>
        </p:txBody>
      </p:sp>
      <p:graphicFrame>
        <p:nvGraphicFramePr>
          <p:cNvPr id="18" name="Object 17">
            <a:extLst>
              <a:ext uri="{FF2B5EF4-FFF2-40B4-BE49-F238E27FC236}">
                <a16:creationId xmlns:a16="http://schemas.microsoft.com/office/drawing/2014/main" id="{7CADB648-ED34-499A-8069-D43445FFE4FE}"/>
              </a:ext>
            </a:extLst>
          </p:cNvPr>
          <p:cNvGraphicFramePr>
            <a:graphicFrameLocks noChangeAspect="1"/>
          </p:cNvGraphicFramePr>
          <p:nvPr>
            <p:extLst>
              <p:ext uri="{D42A27DB-BD31-4B8C-83A1-F6EECF244321}">
                <p14:modId xmlns:p14="http://schemas.microsoft.com/office/powerpoint/2010/main" val="3389509376"/>
              </p:ext>
            </p:extLst>
          </p:nvPr>
        </p:nvGraphicFramePr>
        <p:xfrm>
          <a:off x="8128000" y="4118231"/>
          <a:ext cx="1801872" cy="491490"/>
        </p:xfrm>
        <a:graphic>
          <a:graphicData uri="http://schemas.openxmlformats.org/presentationml/2006/ole">
            <mc:AlternateContent xmlns:mc="http://schemas.openxmlformats.org/markup-compatibility/2006">
              <mc:Choice xmlns:v="urn:schemas-microsoft-com:vml" Requires="v">
                <p:oleObj spid="_x0000_s81215" name="Equation" r:id="rId8" imgW="838080" imgH="228600" progId="Equation.DSMT4">
                  <p:embed/>
                </p:oleObj>
              </mc:Choice>
              <mc:Fallback>
                <p:oleObj name="Equation" r:id="rId8" imgW="838080" imgH="228600" progId="Equation.DSMT4">
                  <p:embed/>
                  <p:pic>
                    <p:nvPicPr>
                      <p:cNvPr id="15" name="Object 14">
                        <a:extLst>
                          <a:ext uri="{FF2B5EF4-FFF2-40B4-BE49-F238E27FC236}">
                            <a16:creationId xmlns:a16="http://schemas.microsoft.com/office/drawing/2014/main" id="{D9A7D58D-89DE-46F4-BA44-C6F74DA522A6}"/>
                          </a:ext>
                        </a:extLst>
                      </p:cNvPr>
                      <p:cNvPicPr/>
                      <p:nvPr/>
                    </p:nvPicPr>
                    <p:blipFill>
                      <a:blip r:embed="rId9"/>
                      <a:stretch>
                        <a:fillRect/>
                      </a:stretch>
                    </p:blipFill>
                    <p:spPr>
                      <a:xfrm>
                        <a:off x="8128000" y="4118231"/>
                        <a:ext cx="1801872" cy="491490"/>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C7D06F87-A5F9-4F5A-9173-B00C5305F41E}"/>
              </a:ext>
            </a:extLst>
          </p:cNvPr>
          <p:cNvSpPr>
            <a:spLocks noGrp="1"/>
          </p:cNvSpPr>
          <p:nvPr>
            <p:ph type="body" sz="quarter" idx="17"/>
          </p:nvPr>
        </p:nvSpPr>
        <p:spPr>
          <a:xfrm>
            <a:off x="838198" y="4489037"/>
            <a:ext cx="10726424" cy="491490"/>
          </a:xfrm>
        </p:spPr>
        <p:txBody>
          <a:bodyPr/>
          <a:lstStyle/>
          <a:p>
            <a:pPr marL="914400" indent="0">
              <a:buNone/>
            </a:pPr>
            <a:r>
              <a:rPr lang="en-US" sz="2400" dirty="0"/>
              <a:t>so the estimated mean number of units sold in Region C is:</a:t>
            </a:r>
          </a:p>
        </p:txBody>
      </p:sp>
      <p:graphicFrame>
        <p:nvGraphicFramePr>
          <p:cNvPr id="17" name="Object 16">
            <a:extLst>
              <a:ext uri="{FF2B5EF4-FFF2-40B4-BE49-F238E27FC236}">
                <a16:creationId xmlns:a16="http://schemas.microsoft.com/office/drawing/2014/main" id="{6336BA44-85B1-4724-BF2C-E2A0734D2956}"/>
              </a:ext>
            </a:extLst>
          </p:cNvPr>
          <p:cNvGraphicFramePr>
            <a:graphicFrameLocks noChangeAspect="1"/>
          </p:cNvGraphicFramePr>
          <p:nvPr>
            <p:extLst>
              <p:ext uri="{D42A27DB-BD31-4B8C-83A1-F6EECF244321}">
                <p14:modId xmlns:p14="http://schemas.microsoft.com/office/powerpoint/2010/main" val="3644181823"/>
              </p:ext>
            </p:extLst>
          </p:nvPr>
        </p:nvGraphicFramePr>
        <p:xfrm>
          <a:off x="4208462" y="4967123"/>
          <a:ext cx="4143375" cy="571500"/>
        </p:xfrm>
        <a:graphic>
          <a:graphicData uri="http://schemas.openxmlformats.org/presentationml/2006/ole">
            <mc:AlternateContent xmlns:mc="http://schemas.openxmlformats.org/markup-compatibility/2006">
              <mc:Choice xmlns:v="urn:schemas-microsoft-com:vml" Requires="v">
                <p:oleObj spid="_x0000_s81216" name="Equation" r:id="rId10" imgW="1841400" imgH="253800" progId="Equation.DSMT4">
                  <p:embed/>
                </p:oleObj>
              </mc:Choice>
              <mc:Fallback>
                <p:oleObj name="Equation" r:id="rId10" imgW="1841400" imgH="253800" progId="Equation.DSMT4">
                  <p:embed/>
                  <p:pic>
                    <p:nvPicPr>
                      <p:cNvPr id="16" name="Object 15">
                        <a:extLst>
                          <a:ext uri="{FF2B5EF4-FFF2-40B4-BE49-F238E27FC236}">
                            <a16:creationId xmlns:a16="http://schemas.microsoft.com/office/drawing/2014/main" id="{DB4B7B83-CDD9-4E28-871A-13345E29665A}"/>
                          </a:ext>
                        </a:extLst>
                      </p:cNvPr>
                      <p:cNvPicPr/>
                      <p:nvPr/>
                    </p:nvPicPr>
                    <p:blipFill>
                      <a:blip r:embed="rId11"/>
                      <a:stretch>
                        <a:fillRect/>
                      </a:stretch>
                    </p:blipFill>
                    <p:spPr>
                      <a:xfrm>
                        <a:off x="4208462" y="4967123"/>
                        <a:ext cx="4143375" cy="571500"/>
                      </a:xfrm>
                      <a:prstGeom prst="rect">
                        <a:avLst/>
                      </a:prstGeom>
                    </p:spPr>
                  </p:pic>
                </p:oleObj>
              </mc:Fallback>
            </mc:AlternateContent>
          </a:graphicData>
        </a:graphic>
      </p:graphicFrame>
    </p:spTree>
    <p:extLst>
      <p:ext uri="{BB962C8B-B14F-4D97-AF65-F5344CB8AC3E}">
        <p14:creationId xmlns:p14="http://schemas.microsoft.com/office/powerpoint/2010/main" val="3495648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Nonlinear Relationships</a:t>
            </a:r>
          </a:p>
        </p:txBody>
      </p:sp>
      <p:sp>
        <p:nvSpPr>
          <p:cNvPr id="3" name="Text Placeholder 2"/>
          <p:cNvSpPr>
            <a:spLocks noGrp="1"/>
          </p:cNvSpPr>
          <p:nvPr>
            <p:ph type="body" idx="1"/>
          </p:nvPr>
        </p:nvSpPr>
        <p:spPr/>
        <p:txBody>
          <a:bodyPr/>
          <a:lstStyle/>
          <a:p>
            <a:r>
              <a:rPr lang="en-US" dirty="0"/>
              <a:t>Quadratic Regression Models</a:t>
            </a:r>
          </a:p>
          <a:p>
            <a:r>
              <a:rPr lang="en-US" dirty="0"/>
              <a:t>Piecewise Linear Regression Models</a:t>
            </a:r>
          </a:p>
          <a:p>
            <a:r>
              <a:rPr lang="en-US" dirty="0"/>
              <a:t>Interaction Between Independent Variables</a:t>
            </a:r>
          </a:p>
        </p:txBody>
      </p:sp>
    </p:spTree>
    <p:extLst>
      <p:ext uri="{BB962C8B-B14F-4D97-AF65-F5344CB8AC3E}">
        <p14:creationId xmlns:p14="http://schemas.microsoft.com/office/powerpoint/2010/main" val="15480593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1 of 16)</a:t>
            </a:r>
          </a:p>
        </p:txBody>
      </p:sp>
      <p:sp>
        <p:nvSpPr>
          <p:cNvPr id="3" name="Text Placeholder 2">
            <a:extLst>
              <a:ext uri="{FF2B5EF4-FFF2-40B4-BE49-F238E27FC236}">
                <a16:creationId xmlns:a16="http://schemas.microsoft.com/office/drawing/2014/main" id="{F69C05F8-491B-45F6-A51D-48B1DA56E495}"/>
              </a:ext>
            </a:extLst>
          </p:cNvPr>
          <p:cNvSpPr>
            <a:spLocks noGrp="1"/>
          </p:cNvSpPr>
          <p:nvPr>
            <p:ph type="body" sz="quarter" idx="12"/>
          </p:nvPr>
        </p:nvSpPr>
        <p:spPr>
          <a:xfrm>
            <a:off x="838200" y="1463040"/>
            <a:ext cx="2908300" cy="2664460"/>
          </a:xfrm>
        </p:spPr>
        <p:txBody>
          <a:bodyPr/>
          <a:lstStyle/>
          <a:p>
            <a:pPr marL="0" indent="0">
              <a:buNone/>
            </a:pPr>
            <a:r>
              <a:rPr lang="en-US" dirty="0"/>
              <a:t>Figure 7.25: Scatter Chart for the Reynolds Example</a:t>
            </a:r>
          </a:p>
        </p:txBody>
      </p:sp>
      <p:pic>
        <p:nvPicPr>
          <p:cNvPr id="9" name="Picture Placeholder 8" descr="The scatter graph plots scales sold versus months employed. The scatter graph rises steadily and after 80 months it decreases.&#10;">
            <a:extLst>
              <a:ext uri="{FF2B5EF4-FFF2-40B4-BE49-F238E27FC236}">
                <a16:creationId xmlns:a16="http://schemas.microsoft.com/office/drawing/2014/main" id="{3210304C-23EB-4952-9618-D9BE39A757A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667" t="11620" r="11270" b="7410"/>
          <a:stretch/>
        </p:blipFill>
        <p:spPr>
          <a:xfrm>
            <a:off x="4330699" y="1463040"/>
            <a:ext cx="6733057" cy="4290060"/>
          </a:xfrm>
        </p:spPr>
      </p:pic>
    </p:spTree>
    <p:extLst>
      <p:ext uri="{BB962C8B-B14F-4D97-AF65-F5344CB8AC3E}">
        <p14:creationId xmlns:p14="http://schemas.microsoft.com/office/powerpoint/2010/main" val="183553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Simple Linear Regression Model </a:t>
            </a:r>
            <a:r>
              <a:rPr lang="en-US" sz="3600" dirty="0"/>
              <a:t>(Slide 4 of 5)</a:t>
            </a:r>
            <a:endParaRPr lang="en-US" dirty="0"/>
          </a:p>
        </p:txBody>
      </p:sp>
      <p:sp>
        <p:nvSpPr>
          <p:cNvPr id="3" name="Text Placeholder 2">
            <a:extLst>
              <a:ext uri="{FF2B5EF4-FFF2-40B4-BE49-F238E27FC236}">
                <a16:creationId xmlns:a16="http://schemas.microsoft.com/office/drawing/2014/main" id="{288A5ECF-7793-4B5E-AA04-4E127A0D8CC8}"/>
              </a:ext>
            </a:extLst>
          </p:cNvPr>
          <p:cNvSpPr>
            <a:spLocks noGrp="1"/>
          </p:cNvSpPr>
          <p:nvPr>
            <p:ph type="body" sz="quarter" idx="12"/>
          </p:nvPr>
        </p:nvSpPr>
        <p:spPr>
          <a:xfrm>
            <a:off x="838200" y="1463040"/>
            <a:ext cx="4114800" cy="1717675"/>
          </a:xfrm>
        </p:spPr>
        <p:txBody>
          <a:bodyPr/>
          <a:lstStyle/>
          <a:p>
            <a:pPr marL="0" indent="0">
              <a:buNone/>
            </a:pPr>
            <a:r>
              <a:rPr lang="en-US" dirty="0"/>
              <a:t>Figure 7.1: The Estimation Process in Simple Linear Regression</a:t>
            </a:r>
          </a:p>
        </p:txBody>
      </p:sp>
      <p:pic>
        <p:nvPicPr>
          <p:cNvPr id="9" name="Picture Placeholder 8" descr="The sample data with values x to x sub n and y to y sub n lead to the estimated regression equation, y cap = b sub 0 + b sub 1 x. B sub 0 and b sub 1 are sample statistics. This leads to b sub 0 and b sub 1 which provide the estimates of beta sub 0 and beta sub 1 which leads to the regression model, y = beta sub 0 + beta sub 1 x + epsilon . Beta sub 0 and beta sub 1 are unknown parameters.">
            <a:extLst>
              <a:ext uri="{FF2B5EF4-FFF2-40B4-BE49-F238E27FC236}">
                <a16:creationId xmlns:a16="http://schemas.microsoft.com/office/drawing/2014/main" id="{7D5C1367-822A-465C-B184-A3D7FDF3432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9054" t="8926" r="8735" b="3710"/>
          <a:stretch/>
        </p:blipFill>
        <p:spPr>
          <a:xfrm>
            <a:off x="5435600" y="1463040"/>
            <a:ext cx="5016500" cy="4430862"/>
          </a:xfrm>
        </p:spPr>
      </p:pic>
    </p:spTree>
    <p:extLst>
      <p:ext uri="{BB962C8B-B14F-4D97-AF65-F5344CB8AC3E}">
        <p14:creationId xmlns:p14="http://schemas.microsoft.com/office/powerpoint/2010/main" val="2962771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2 of 16)</a:t>
            </a:r>
          </a:p>
        </p:txBody>
      </p:sp>
      <p:sp>
        <p:nvSpPr>
          <p:cNvPr id="3" name="Text Placeholder 2">
            <a:extLst>
              <a:ext uri="{FF2B5EF4-FFF2-40B4-BE49-F238E27FC236}">
                <a16:creationId xmlns:a16="http://schemas.microsoft.com/office/drawing/2014/main" id="{BADB5E18-B72F-445A-B077-951E15887D70}"/>
              </a:ext>
            </a:extLst>
          </p:cNvPr>
          <p:cNvSpPr>
            <a:spLocks noGrp="1"/>
          </p:cNvSpPr>
          <p:nvPr>
            <p:ph type="body" sz="quarter" idx="12"/>
          </p:nvPr>
        </p:nvSpPr>
        <p:spPr>
          <a:xfrm>
            <a:off x="838200" y="1463040"/>
            <a:ext cx="2641600" cy="1965960"/>
          </a:xfrm>
        </p:spPr>
        <p:txBody>
          <a:bodyPr/>
          <a:lstStyle/>
          <a:p>
            <a:pPr marL="0" indent="0">
              <a:buNone/>
            </a:pPr>
            <a:r>
              <a:rPr lang="en-US" dirty="0"/>
              <a:t>Figure 7.26: Excel Regression Output for the Reynolds Example</a:t>
            </a:r>
          </a:p>
        </p:txBody>
      </p:sp>
      <p:pic>
        <p:nvPicPr>
          <p:cNvPr id="9" name="Picture Placeholder 8" descr="The table lists the regression statistics, d f, s s, m s, f, and significance f below Anova, and coefficients, standard error, t stat, p-value, lower 95%, upper 95%, lower 99.0%, and upper 99.0% for intercepts, and months employed.">
            <a:extLst>
              <a:ext uri="{FF2B5EF4-FFF2-40B4-BE49-F238E27FC236}">
                <a16:creationId xmlns:a16="http://schemas.microsoft.com/office/drawing/2014/main" id="{CF63EC93-FBCA-4155-9AB9-F54915B5E2ED}"/>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885" b="5180"/>
          <a:stretch/>
        </p:blipFill>
        <p:spPr>
          <a:xfrm>
            <a:off x="3797299" y="1463040"/>
            <a:ext cx="8060893" cy="4127500"/>
          </a:xfrm>
        </p:spPr>
      </p:pic>
    </p:spTree>
    <p:extLst>
      <p:ext uri="{BB962C8B-B14F-4D97-AF65-F5344CB8AC3E}">
        <p14:creationId xmlns:p14="http://schemas.microsoft.com/office/powerpoint/2010/main" val="35737394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3 of 16)</a:t>
            </a:r>
            <a:endParaRPr lang="en-US" dirty="0"/>
          </a:p>
        </p:txBody>
      </p:sp>
      <p:sp>
        <p:nvSpPr>
          <p:cNvPr id="3" name="Text Placeholder 2">
            <a:extLst>
              <a:ext uri="{FF2B5EF4-FFF2-40B4-BE49-F238E27FC236}">
                <a16:creationId xmlns:a16="http://schemas.microsoft.com/office/drawing/2014/main" id="{78FE5CF2-5FC7-44F1-B906-539D01675BF6}"/>
              </a:ext>
            </a:extLst>
          </p:cNvPr>
          <p:cNvSpPr>
            <a:spLocks noGrp="1"/>
          </p:cNvSpPr>
          <p:nvPr>
            <p:ph type="body" sz="quarter" idx="12"/>
          </p:nvPr>
        </p:nvSpPr>
        <p:spPr>
          <a:xfrm>
            <a:off x="838200" y="1463040"/>
            <a:ext cx="3060700" cy="3680460"/>
          </a:xfrm>
        </p:spPr>
        <p:txBody>
          <a:bodyPr/>
          <a:lstStyle/>
          <a:p>
            <a:pPr marL="0" indent="0">
              <a:buNone/>
            </a:pPr>
            <a:r>
              <a:rPr lang="en-US" dirty="0"/>
              <a:t>Figure 7.27: Scatter Chart of the Residuals and Predicted Values</a:t>
            </a:r>
            <a:br>
              <a:rPr lang="en-US" dirty="0"/>
            </a:br>
            <a:r>
              <a:rPr lang="en-US" dirty="0"/>
              <a:t>of the Dependent Variable for the Reynolds Simple Linear Regression</a:t>
            </a:r>
          </a:p>
        </p:txBody>
      </p:sp>
      <p:pic>
        <p:nvPicPr>
          <p:cNvPr id="9" name="Picture Placeholder 8" descr="The scatter graph plots residuals versus predicted values. The points can be approximated by a downward facing parabola.">
            <a:extLst>
              <a:ext uri="{FF2B5EF4-FFF2-40B4-BE49-F238E27FC236}">
                <a16:creationId xmlns:a16="http://schemas.microsoft.com/office/drawing/2014/main" id="{2987E847-B47B-40F8-A3EE-3B5AAC5A490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6177" b="5077"/>
          <a:stretch/>
        </p:blipFill>
        <p:spPr>
          <a:xfrm>
            <a:off x="4340352" y="1371600"/>
            <a:ext cx="7013448" cy="4381499"/>
          </a:xfrm>
        </p:spPr>
      </p:pic>
    </p:spTree>
    <p:extLst>
      <p:ext uri="{BB962C8B-B14F-4D97-AF65-F5344CB8AC3E}">
        <p14:creationId xmlns:p14="http://schemas.microsoft.com/office/powerpoint/2010/main" val="24079586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4 of 16)</a:t>
            </a:r>
          </a:p>
        </p:txBody>
      </p:sp>
      <p:sp>
        <p:nvSpPr>
          <p:cNvPr id="3" name="Content Placeholder 2"/>
          <p:cNvSpPr>
            <a:spLocks noGrp="1"/>
          </p:cNvSpPr>
          <p:nvPr>
            <p:ph type="body" sz="quarter" idx="12"/>
          </p:nvPr>
        </p:nvSpPr>
        <p:spPr>
          <a:xfrm>
            <a:off x="838200" y="1463040"/>
            <a:ext cx="10515600" cy="2664460"/>
          </a:xfrm>
          <a:prstGeom prst="rect">
            <a:avLst/>
          </a:prstGeom>
          <a:ln>
            <a:noFill/>
          </a:ln>
        </p:spPr>
        <p:txBody>
          <a:bodyPr/>
          <a:lstStyle/>
          <a:p>
            <a:pPr marL="0" indent="0">
              <a:buNone/>
            </a:pPr>
            <a:r>
              <a:rPr lang="en-US" dirty="0"/>
              <a:t>Quadratic Regression Models:</a:t>
            </a:r>
          </a:p>
          <a:p>
            <a:pPr marL="457200"/>
            <a:r>
              <a:rPr lang="en-US" sz="2600" dirty="0"/>
              <a:t>In the Reynolds example, to account for the curvilinear relationship between months employed and scales sold, we could include the square of the number of months the salesperson has been employed as a second independent variable.</a:t>
            </a:r>
          </a:p>
          <a:p>
            <a:pPr marL="457200"/>
            <a:r>
              <a:rPr lang="en-US" sz="2600" dirty="0"/>
              <a:t>An estimated regression equation </a:t>
            </a:r>
            <a:r>
              <a:rPr lang="es-ES" sz="2600" dirty="0"/>
              <a:t>given by:</a:t>
            </a:r>
          </a:p>
          <a:p>
            <a:pPr marL="0" indent="0" algn="ctr">
              <a:buNone/>
            </a:pPr>
            <a:endParaRPr lang="en-US" sz="2600" dirty="0"/>
          </a:p>
          <a:p>
            <a:pPr marL="0" indent="0" algn="ctr">
              <a:buNone/>
            </a:pPr>
            <a:endParaRPr lang="en-US" sz="2600" dirty="0"/>
          </a:p>
          <a:p>
            <a:endParaRPr lang="en-US" dirty="0"/>
          </a:p>
        </p:txBody>
      </p:sp>
      <p:pic>
        <p:nvPicPr>
          <p:cNvPr id="8" name="Picture Placeholder 7" descr="y cap = b sub 0 + b sub 1 x sub 1 + b sub 2 x sub 1 squared.">
            <a:extLst>
              <a:ext uri="{FF2B5EF4-FFF2-40B4-BE49-F238E27FC236}">
                <a16:creationId xmlns:a16="http://schemas.microsoft.com/office/drawing/2014/main" id="{ABFB7C2B-DD1F-4C9D-94FA-208D196C38BB}"/>
              </a:ext>
            </a:extLst>
          </p:cNvPr>
          <p:cNvPicPr>
            <a:picLocks noGrp="1" noChangeAspect="1"/>
          </p:cNvPicPr>
          <p:nvPr>
            <p:ph type="pic" sz="quarter" idx="13"/>
          </p:nvPr>
        </p:nvPicPr>
        <p:blipFill>
          <a:blip r:embed="rId2"/>
          <a:srcRect l="152" r="152"/>
          <a:stretch>
            <a:fillRect/>
          </a:stretch>
        </p:blipFill>
        <p:spPr>
          <a:xfrm>
            <a:off x="2268981" y="4127500"/>
            <a:ext cx="8475219" cy="514350"/>
          </a:xfrm>
          <a:prstGeom prst="rect">
            <a:avLst/>
          </a:prstGeom>
        </p:spPr>
      </p:pic>
      <p:sp>
        <p:nvSpPr>
          <p:cNvPr id="7" name="Text Placeholder 6">
            <a:extLst>
              <a:ext uri="{FF2B5EF4-FFF2-40B4-BE49-F238E27FC236}">
                <a16:creationId xmlns:a16="http://schemas.microsoft.com/office/drawing/2014/main" id="{80E6EB3B-71CA-47E8-8F04-76A4FB186F7F}"/>
              </a:ext>
            </a:extLst>
          </p:cNvPr>
          <p:cNvSpPr>
            <a:spLocks noGrp="1"/>
          </p:cNvSpPr>
          <p:nvPr>
            <p:ph type="body" sz="quarter" idx="14"/>
          </p:nvPr>
        </p:nvSpPr>
        <p:spPr>
          <a:xfrm>
            <a:off x="838200" y="4890135"/>
            <a:ext cx="10515600" cy="634365"/>
          </a:xfrm>
        </p:spPr>
        <p:txBody>
          <a:bodyPr/>
          <a:lstStyle/>
          <a:p>
            <a:pPr marL="457200"/>
            <a:r>
              <a:rPr lang="en-US" sz="2600" dirty="0"/>
              <a:t>Equation (7.18) corresponds to a </a:t>
            </a:r>
            <a:r>
              <a:rPr lang="en-US" sz="2600" b="1" dirty="0"/>
              <a:t>quadratic regression model.</a:t>
            </a:r>
          </a:p>
          <a:p>
            <a:endParaRPr lang="en-US" sz="2600" dirty="0"/>
          </a:p>
        </p:txBody>
      </p:sp>
    </p:spTree>
    <p:extLst>
      <p:ext uri="{BB962C8B-B14F-4D97-AF65-F5344CB8AC3E}">
        <p14:creationId xmlns:p14="http://schemas.microsoft.com/office/powerpoint/2010/main" val="3975217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5 of 16)</a:t>
            </a:r>
          </a:p>
        </p:txBody>
      </p:sp>
      <p:sp>
        <p:nvSpPr>
          <p:cNvPr id="3" name="Text Placeholder 2">
            <a:extLst>
              <a:ext uri="{FF2B5EF4-FFF2-40B4-BE49-F238E27FC236}">
                <a16:creationId xmlns:a16="http://schemas.microsoft.com/office/drawing/2014/main" id="{5EE329B8-92FA-41E4-B202-1D566B5242B5}"/>
              </a:ext>
            </a:extLst>
          </p:cNvPr>
          <p:cNvSpPr>
            <a:spLocks noGrp="1"/>
          </p:cNvSpPr>
          <p:nvPr>
            <p:ph type="body" sz="quarter" idx="12"/>
          </p:nvPr>
        </p:nvSpPr>
        <p:spPr>
          <a:xfrm>
            <a:off x="838200" y="1463040"/>
            <a:ext cx="3759200" cy="2893060"/>
          </a:xfrm>
        </p:spPr>
        <p:txBody>
          <a:bodyPr/>
          <a:lstStyle/>
          <a:p>
            <a:pPr marL="0" indent="0">
              <a:buNone/>
            </a:pPr>
            <a:r>
              <a:rPr lang="en-US" dirty="0"/>
              <a:t>Figure 7.28: Relationships That Can Be Fit with a Quadratic Regression Model</a:t>
            </a:r>
          </a:p>
        </p:txBody>
      </p:sp>
      <p:pic>
        <p:nvPicPr>
          <p:cNvPr id="9" name="Picture Placeholder 8" descr="The graph in panel a, b, c, and d plots y versus x. The panel a graph where beta sub 1 is greater than 0, and beta sub 2 is greater than 0 shows a curve which rises with increasing slope. The panel b graph where beta sub 1 is less than 0 and beta sub 2 is greater than 0 shows an upward opening parabola. The panel c where beta sub 1 is greater than 0 and beta sub 2 is less than 0 shows a downward opening parabola. The panel d where beta sub 1 is less than 0, and beta sub 2 is less than 0 shows a curve which falls with increasing slope.">
            <a:extLst>
              <a:ext uri="{FF2B5EF4-FFF2-40B4-BE49-F238E27FC236}">
                <a16:creationId xmlns:a16="http://schemas.microsoft.com/office/drawing/2014/main" id="{4190B54A-84D3-4102-B197-2880D73B001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13115" b="3960"/>
          <a:stretch/>
        </p:blipFill>
        <p:spPr>
          <a:xfrm>
            <a:off x="5036661" y="1371600"/>
            <a:ext cx="6317139" cy="4528185"/>
          </a:xfrm>
        </p:spPr>
      </p:pic>
    </p:spTree>
    <p:extLst>
      <p:ext uri="{BB962C8B-B14F-4D97-AF65-F5344CB8AC3E}">
        <p14:creationId xmlns:p14="http://schemas.microsoft.com/office/powerpoint/2010/main" val="1655968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6 of 16)</a:t>
            </a:r>
            <a:endParaRPr lang="en-US" dirty="0"/>
          </a:p>
        </p:txBody>
      </p:sp>
      <p:sp>
        <p:nvSpPr>
          <p:cNvPr id="3" name="Text Placeholder 2">
            <a:extLst>
              <a:ext uri="{FF2B5EF4-FFF2-40B4-BE49-F238E27FC236}">
                <a16:creationId xmlns:a16="http://schemas.microsoft.com/office/drawing/2014/main" id="{E10E269E-AF84-46FE-9DB9-FE7897EEB40F}"/>
              </a:ext>
            </a:extLst>
          </p:cNvPr>
          <p:cNvSpPr>
            <a:spLocks noGrp="1"/>
          </p:cNvSpPr>
          <p:nvPr>
            <p:ph type="body" sz="quarter" idx="12"/>
          </p:nvPr>
        </p:nvSpPr>
        <p:spPr>
          <a:xfrm>
            <a:off x="838200" y="1463040"/>
            <a:ext cx="4373592" cy="2753360"/>
          </a:xfrm>
        </p:spPr>
        <p:txBody>
          <a:bodyPr/>
          <a:lstStyle/>
          <a:p>
            <a:pPr marL="0" indent="0">
              <a:buNone/>
            </a:pPr>
            <a:r>
              <a:rPr lang="en-US" dirty="0"/>
              <a:t>Figure 7.29: Excel Data for the Reynolds Quadratic Regression Model</a:t>
            </a:r>
          </a:p>
        </p:txBody>
      </p:sp>
      <p:pic>
        <p:nvPicPr>
          <p:cNvPr id="9" name="Picture Placeholder 8" descr="The table lists the months employed, months squared, and scales sold.">
            <a:extLst>
              <a:ext uri="{FF2B5EF4-FFF2-40B4-BE49-F238E27FC236}">
                <a16:creationId xmlns:a16="http://schemas.microsoft.com/office/drawing/2014/main" id="{9269C3FC-C6C3-4E4F-B89C-B9EB7C4561F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21574" t="11724" r="21928" b="6863"/>
          <a:stretch/>
        </p:blipFill>
        <p:spPr>
          <a:xfrm>
            <a:off x="6350000" y="1463040"/>
            <a:ext cx="4373592" cy="4457700"/>
          </a:xfrm>
        </p:spPr>
      </p:pic>
    </p:spTree>
    <p:extLst>
      <p:ext uri="{BB962C8B-B14F-4D97-AF65-F5344CB8AC3E}">
        <p14:creationId xmlns:p14="http://schemas.microsoft.com/office/powerpoint/2010/main" val="4258950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7 of 16)</a:t>
            </a:r>
            <a:endParaRPr lang="en-US" dirty="0"/>
          </a:p>
        </p:txBody>
      </p:sp>
      <p:sp>
        <p:nvSpPr>
          <p:cNvPr id="3" name="Text Placeholder 2">
            <a:extLst>
              <a:ext uri="{FF2B5EF4-FFF2-40B4-BE49-F238E27FC236}">
                <a16:creationId xmlns:a16="http://schemas.microsoft.com/office/drawing/2014/main" id="{B98C7B50-73AD-4281-9DB6-1A96B8CFC951}"/>
              </a:ext>
            </a:extLst>
          </p:cNvPr>
          <p:cNvSpPr>
            <a:spLocks noGrp="1"/>
          </p:cNvSpPr>
          <p:nvPr>
            <p:ph type="body" sz="quarter" idx="12"/>
          </p:nvPr>
        </p:nvSpPr>
        <p:spPr/>
        <p:txBody>
          <a:bodyPr/>
          <a:lstStyle/>
          <a:p>
            <a:pPr marL="0" indent="0">
              <a:buNone/>
            </a:pPr>
            <a:r>
              <a:rPr lang="en-US" dirty="0"/>
              <a:t>Figure 7.30: Excel Output for the Reynolds Quadratic Regression Model</a:t>
            </a:r>
          </a:p>
        </p:txBody>
      </p:sp>
      <p:pic>
        <p:nvPicPr>
          <p:cNvPr id="9" name="Picture Placeholder 8" descr="The table lists the regression statistics, d f, s s, m s, f, and significance f below Anova, and coefficients, standard error, t stat, p-value, lower 95%, upper 95%, lower 99.0%, and upper 99.0% for intercepts, months employed, and months squared.">
            <a:extLst>
              <a:ext uri="{FF2B5EF4-FFF2-40B4-BE49-F238E27FC236}">
                <a16:creationId xmlns:a16="http://schemas.microsoft.com/office/drawing/2014/main" id="{C755AA13-2098-4151-93C5-9AF5EC90C232}"/>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444" b="4258"/>
          <a:stretch/>
        </p:blipFill>
        <p:spPr>
          <a:xfrm>
            <a:off x="2844798" y="2032000"/>
            <a:ext cx="6629401" cy="3857844"/>
          </a:xfrm>
        </p:spPr>
      </p:pic>
    </p:spTree>
    <p:extLst>
      <p:ext uri="{BB962C8B-B14F-4D97-AF65-F5344CB8AC3E}">
        <p14:creationId xmlns:p14="http://schemas.microsoft.com/office/powerpoint/2010/main" val="3728253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8 of 16)</a:t>
            </a:r>
            <a:endParaRPr lang="en-US" dirty="0"/>
          </a:p>
        </p:txBody>
      </p:sp>
      <p:sp>
        <p:nvSpPr>
          <p:cNvPr id="3" name="Text Placeholder 2">
            <a:extLst>
              <a:ext uri="{FF2B5EF4-FFF2-40B4-BE49-F238E27FC236}">
                <a16:creationId xmlns:a16="http://schemas.microsoft.com/office/drawing/2014/main" id="{102F3E68-01E5-4311-AAE7-7603FD9C29B7}"/>
              </a:ext>
            </a:extLst>
          </p:cNvPr>
          <p:cNvSpPr>
            <a:spLocks noGrp="1"/>
          </p:cNvSpPr>
          <p:nvPr>
            <p:ph type="body" sz="quarter" idx="12"/>
          </p:nvPr>
        </p:nvSpPr>
        <p:spPr>
          <a:xfrm>
            <a:off x="838200" y="1463040"/>
            <a:ext cx="2755900" cy="1717675"/>
          </a:xfrm>
        </p:spPr>
        <p:txBody>
          <a:bodyPr/>
          <a:lstStyle/>
          <a:p>
            <a:pPr marL="0" indent="0">
              <a:buNone/>
            </a:pPr>
            <a:r>
              <a:rPr lang="en-US" dirty="0"/>
              <a:t>Figure 7.31: Scatter Chart of the Residuals and Predicted Values of the Dependent Variable for the Reynolds Quadratic Regression Model</a:t>
            </a:r>
          </a:p>
        </p:txBody>
      </p:sp>
      <p:pic>
        <p:nvPicPr>
          <p:cNvPr id="9" name="Picture Placeholder 8" descr="The random scatter graph plots residuals versus predicted values. The data points are plotted in between 50 and 350 predicted values and in between negative 60 and 40 residuals.">
            <a:extLst>
              <a:ext uri="{FF2B5EF4-FFF2-40B4-BE49-F238E27FC236}">
                <a16:creationId xmlns:a16="http://schemas.microsoft.com/office/drawing/2014/main" id="{675FE9F3-D120-4AB8-B7F4-D3799E78636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963" t="20070" r="4918" b="5616"/>
          <a:stretch/>
        </p:blipFill>
        <p:spPr>
          <a:xfrm>
            <a:off x="3975100" y="1371600"/>
            <a:ext cx="7378700" cy="4546600"/>
          </a:xfrm>
        </p:spPr>
      </p:pic>
    </p:spTree>
    <p:extLst>
      <p:ext uri="{BB962C8B-B14F-4D97-AF65-F5344CB8AC3E}">
        <p14:creationId xmlns:p14="http://schemas.microsoft.com/office/powerpoint/2010/main" val="353120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Modeling Nonlinear Relationships </a:t>
            </a:r>
            <a:r>
              <a:rPr lang="en-US" sz="3600" dirty="0"/>
              <a:t>(Slide 9 of 16)</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Piecewise Linear Regression Models:</a:t>
            </a:r>
          </a:p>
          <a:p>
            <a:pPr marL="457200">
              <a:lnSpc>
                <a:spcPct val="100000"/>
              </a:lnSpc>
            </a:pPr>
            <a:r>
              <a:rPr lang="en-US" sz="2600" dirty="0"/>
              <a:t>For the Reynolds data, as an alternative to a quadratic regression model:</a:t>
            </a:r>
          </a:p>
          <a:p>
            <a:pPr marL="914400" lvl="1">
              <a:lnSpc>
                <a:spcPct val="100000"/>
              </a:lnSpc>
            </a:pPr>
            <a:r>
              <a:rPr lang="en-US" dirty="0"/>
              <a:t>Recognize that below some value of Months Employed, the relationship between Months Employed and Sales appears to be positive and linear.</a:t>
            </a:r>
          </a:p>
          <a:p>
            <a:pPr marL="914400" lvl="1">
              <a:lnSpc>
                <a:spcPct val="100000"/>
              </a:lnSpc>
            </a:pPr>
            <a:r>
              <a:rPr lang="en-US" dirty="0"/>
              <a:t>Whereas the relationship between Months Employed and Sales appears to be negative and linear for the remaining observations.</a:t>
            </a:r>
          </a:p>
          <a:p>
            <a:pPr marL="457200">
              <a:lnSpc>
                <a:spcPct val="100000"/>
              </a:lnSpc>
            </a:pPr>
            <a:r>
              <a:rPr lang="en-US" sz="2600" b="1" dirty="0"/>
              <a:t>Piecewise linear regression model</a:t>
            </a:r>
            <a:r>
              <a:rPr lang="en-US" sz="2600" dirty="0"/>
              <a:t>:</a:t>
            </a:r>
            <a:r>
              <a:rPr lang="en-US" sz="2600" b="1" dirty="0"/>
              <a:t> </a:t>
            </a:r>
            <a:r>
              <a:rPr lang="en-US" sz="2600" dirty="0"/>
              <a:t>This model will allow us to fit these relationships as two linear regressions that are joined at the value of Months at which the relationship between Months Employed and Sales changes.</a:t>
            </a:r>
            <a:endParaRPr lang="en-US" sz="2600" b="1" dirty="0"/>
          </a:p>
          <a:p>
            <a:pPr marL="342900" indent="-342900">
              <a:lnSpc>
                <a:spcPct val="100000"/>
              </a:lnSpc>
              <a:spcBef>
                <a:spcPts val="0"/>
              </a:spcBef>
            </a:pPr>
            <a:endParaRPr lang="en-US" sz="2200" b="1" dirty="0"/>
          </a:p>
        </p:txBody>
      </p:sp>
    </p:spTree>
    <p:extLst>
      <p:ext uri="{BB962C8B-B14F-4D97-AF65-F5344CB8AC3E}">
        <p14:creationId xmlns:p14="http://schemas.microsoft.com/office/powerpoint/2010/main" val="40422068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769600" cy="727075"/>
          </a:xfrm>
          <a:ln>
            <a:noFill/>
          </a:ln>
        </p:spPr>
        <p:txBody>
          <a:bodyPr>
            <a:noAutofit/>
          </a:bodyPr>
          <a:lstStyle/>
          <a:p>
            <a:r>
              <a:rPr lang="en-US" dirty="0"/>
              <a:t>Modeling Nonlinear Relationships </a:t>
            </a:r>
            <a:r>
              <a:rPr lang="en-US" sz="3600" dirty="0"/>
              <a:t>(Slide 10 of 16)</a:t>
            </a:r>
          </a:p>
        </p:txBody>
      </p:sp>
      <p:sp>
        <p:nvSpPr>
          <p:cNvPr id="3" name="Content Placeholder 2"/>
          <p:cNvSpPr>
            <a:spLocks noGrp="1"/>
          </p:cNvSpPr>
          <p:nvPr>
            <p:ph idx="1"/>
          </p:nvPr>
        </p:nvSpPr>
        <p:spPr>
          <a:prstGeom prst="rect">
            <a:avLst/>
          </a:prstGeom>
          <a:ln>
            <a:noFill/>
          </a:ln>
        </p:spPr>
        <p:txBody>
          <a:bodyPr/>
          <a:lstStyle/>
          <a:p>
            <a:pPr marL="0" indent="0">
              <a:buNone/>
            </a:pPr>
            <a:r>
              <a:rPr lang="en-US" dirty="0"/>
              <a:t>Piecewise Linear Regression Models (cont.):</a:t>
            </a:r>
          </a:p>
          <a:p>
            <a:pPr marL="457200"/>
            <a:r>
              <a:rPr lang="en-US" sz="2600" b="1" dirty="0"/>
              <a:t>Knot</a:t>
            </a:r>
            <a:r>
              <a:rPr lang="en-US" sz="2600" dirty="0"/>
              <a:t>: The value of the independent variable at which the relationship between dependent variable and independent variable changes; also called </a:t>
            </a:r>
            <a:r>
              <a:rPr lang="en-US" sz="2600" i="1" dirty="0"/>
              <a:t>breakpoint.</a:t>
            </a:r>
          </a:p>
          <a:p>
            <a:pPr marL="457200"/>
            <a:r>
              <a:rPr lang="en-US" sz="2600" dirty="0"/>
              <a:t>For the Reynolds data, knot is the value of the independent variable Months Employed at which the relationship between Months Employed and Sales changes.</a:t>
            </a:r>
          </a:p>
          <a:p>
            <a:endParaRPr lang="en-US" dirty="0"/>
          </a:p>
          <a:p>
            <a:endParaRPr lang="en-US" b="1" dirty="0"/>
          </a:p>
        </p:txBody>
      </p:sp>
    </p:spTree>
    <p:extLst>
      <p:ext uri="{BB962C8B-B14F-4D97-AF65-F5344CB8AC3E}">
        <p14:creationId xmlns:p14="http://schemas.microsoft.com/office/powerpoint/2010/main" val="2335428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756900" cy="731520"/>
          </a:xfrm>
          <a:ln>
            <a:noFill/>
          </a:ln>
        </p:spPr>
        <p:txBody>
          <a:bodyPr>
            <a:noAutofit/>
          </a:bodyPr>
          <a:lstStyle/>
          <a:p>
            <a:r>
              <a:rPr lang="en-US" dirty="0"/>
              <a:t>Modeling Nonlinear Relationships </a:t>
            </a:r>
            <a:r>
              <a:rPr lang="en-US" sz="3600" dirty="0"/>
              <a:t>(Slide 11 of 16)</a:t>
            </a:r>
            <a:endParaRPr lang="en-US" baseline="30000" dirty="0"/>
          </a:p>
        </p:txBody>
      </p:sp>
      <p:sp>
        <p:nvSpPr>
          <p:cNvPr id="3" name="Text Placeholder 2">
            <a:extLst>
              <a:ext uri="{FF2B5EF4-FFF2-40B4-BE49-F238E27FC236}">
                <a16:creationId xmlns:a16="http://schemas.microsoft.com/office/drawing/2014/main" id="{D3D1A634-E4D9-4B3B-9106-1A7F9AD758E8}"/>
              </a:ext>
            </a:extLst>
          </p:cNvPr>
          <p:cNvSpPr>
            <a:spLocks noGrp="1"/>
          </p:cNvSpPr>
          <p:nvPr>
            <p:ph type="body" sz="quarter" idx="12"/>
          </p:nvPr>
        </p:nvSpPr>
        <p:spPr>
          <a:xfrm>
            <a:off x="838200" y="1463040"/>
            <a:ext cx="2984500" cy="2715260"/>
          </a:xfrm>
        </p:spPr>
        <p:txBody>
          <a:bodyPr/>
          <a:lstStyle/>
          <a:p>
            <a:pPr marL="0" indent="0">
              <a:buNone/>
            </a:pPr>
            <a:r>
              <a:rPr lang="en-US" dirty="0"/>
              <a:t>Figure 7.32: Possible Position of Knot</a:t>
            </a:r>
          </a:p>
        </p:txBody>
      </p:sp>
      <p:graphicFrame>
        <p:nvGraphicFramePr>
          <p:cNvPr id="14" name="Object 13">
            <a:extLst>
              <a:ext uri="{FF2B5EF4-FFF2-40B4-BE49-F238E27FC236}">
                <a16:creationId xmlns:a16="http://schemas.microsoft.com/office/drawing/2014/main" id="{7403DF15-1815-4849-843B-1F6240952929}"/>
              </a:ext>
            </a:extLst>
          </p:cNvPr>
          <p:cNvGraphicFramePr>
            <a:graphicFrameLocks noChangeAspect="1"/>
          </p:cNvGraphicFramePr>
          <p:nvPr>
            <p:extLst>
              <p:ext uri="{D42A27DB-BD31-4B8C-83A1-F6EECF244321}">
                <p14:modId xmlns:p14="http://schemas.microsoft.com/office/powerpoint/2010/main" val="110524323"/>
              </p:ext>
            </p:extLst>
          </p:nvPr>
        </p:nvGraphicFramePr>
        <p:xfrm>
          <a:off x="1644650" y="2157413"/>
          <a:ext cx="542700" cy="456840"/>
        </p:xfrm>
        <a:graphic>
          <a:graphicData uri="http://schemas.openxmlformats.org/presentationml/2006/ole">
            <mc:AlternateContent xmlns:mc="http://schemas.openxmlformats.org/markup-compatibility/2006">
              <mc:Choice xmlns:v="urn:schemas-microsoft-com:vml" Requires="v">
                <p:oleObj spid="_x0000_s81985" name="Equation" r:id="rId4" imgW="241200" imgH="203040" progId="Equation.DSMT4">
                  <p:embed/>
                </p:oleObj>
              </mc:Choice>
              <mc:Fallback>
                <p:oleObj name="Equation" r:id="rId4" imgW="241200" imgH="203040" progId="Equation.DSMT4">
                  <p:embed/>
                  <p:pic>
                    <p:nvPicPr>
                      <p:cNvPr id="0" name=""/>
                      <p:cNvPicPr/>
                      <p:nvPr/>
                    </p:nvPicPr>
                    <p:blipFill>
                      <a:blip r:embed="rId5"/>
                      <a:stretch>
                        <a:fillRect/>
                      </a:stretch>
                    </p:blipFill>
                    <p:spPr>
                      <a:xfrm>
                        <a:off x="1644650" y="2157413"/>
                        <a:ext cx="542700" cy="456840"/>
                      </a:xfrm>
                      <a:prstGeom prst="rect">
                        <a:avLst/>
                      </a:prstGeom>
                    </p:spPr>
                  </p:pic>
                </p:oleObj>
              </mc:Fallback>
            </mc:AlternateContent>
          </a:graphicData>
        </a:graphic>
      </p:graphicFrame>
      <p:pic>
        <p:nvPicPr>
          <p:cNvPr id="13" name="Picture Placeholder 12" descr="The scatter graph plots scales sold versus months employed. The graph rises from points 0, 100 to  90, 350, which represents x superscript k, and then falls. The points are approximated by a line.">
            <a:extLst>
              <a:ext uri="{FF2B5EF4-FFF2-40B4-BE49-F238E27FC236}">
                <a16:creationId xmlns:a16="http://schemas.microsoft.com/office/drawing/2014/main" id="{39243331-9600-4534-992C-1FC6D0FB2289}"/>
              </a:ext>
            </a:extLst>
          </p:cNvPr>
          <p:cNvPicPr>
            <a:picLocks noGrp="1" noChangeAspect="1"/>
          </p:cNvPicPr>
          <p:nvPr>
            <p:ph type="pic" sz="quarter" idx="13"/>
          </p:nvPr>
        </p:nvPicPr>
        <p:blipFill rotWithShape="1">
          <a:blip r:embed="rId6">
            <a:extLst>
              <a:ext uri="{28A0092B-C50C-407E-A947-70E740481C1C}">
                <a14:useLocalDpi xmlns:a14="http://schemas.microsoft.com/office/drawing/2010/main" val="0"/>
              </a:ext>
            </a:extLst>
          </a:blip>
          <a:srcRect t="10671" b="5154"/>
          <a:stretch/>
        </p:blipFill>
        <p:spPr>
          <a:xfrm>
            <a:off x="4340352" y="1463040"/>
            <a:ext cx="7013448" cy="4318000"/>
          </a:xfrm>
        </p:spPr>
      </p:pic>
    </p:spTree>
    <p:extLst>
      <p:ext uri="{BB962C8B-B14F-4D97-AF65-F5344CB8AC3E}">
        <p14:creationId xmlns:p14="http://schemas.microsoft.com/office/powerpoint/2010/main" val="18961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a:t>Simple Linear Regression Model </a:t>
            </a:r>
            <a:r>
              <a:rPr lang="en-US" sz="3600" dirty="0"/>
              <a:t>(Slide 5 of 5)</a:t>
            </a:r>
            <a:endParaRPr lang="en-US" dirty="0"/>
          </a:p>
        </p:txBody>
      </p:sp>
      <p:sp>
        <p:nvSpPr>
          <p:cNvPr id="3" name="Text Placeholder 2">
            <a:extLst>
              <a:ext uri="{FF2B5EF4-FFF2-40B4-BE49-F238E27FC236}">
                <a16:creationId xmlns:a16="http://schemas.microsoft.com/office/drawing/2014/main" id="{3817BBFA-2EC1-4ED9-846A-AA765E42A831}"/>
              </a:ext>
            </a:extLst>
          </p:cNvPr>
          <p:cNvSpPr>
            <a:spLocks noGrp="1"/>
          </p:cNvSpPr>
          <p:nvPr>
            <p:ph type="body" sz="quarter" idx="12"/>
          </p:nvPr>
        </p:nvSpPr>
        <p:spPr/>
        <p:txBody>
          <a:bodyPr/>
          <a:lstStyle/>
          <a:p>
            <a:pPr marL="0" indent="0">
              <a:buNone/>
            </a:pPr>
            <a:r>
              <a:rPr lang="en-US" dirty="0"/>
              <a:t>Figure 7.2: Possible Regression Lines in Simple Linear Regression</a:t>
            </a:r>
          </a:p>
        </p:txBody>
      </p:sp>
      <p:pic>
        <p:nvPicPr>
          <p:cNvPr id="9" name="Picture Placeholder 8" descr="Panels a, b, and c show a graph that plots y cap versus x. The panel a shows positive linear relationship where the regression line rises linearly from intercept b sub 0 and the slope b sub 1 is positive. The panel b shows negative linear relationship where the regression line falls from intercept b sub 0 and the slope b sub 1 is negative. The panel c shows no relationship where the regression line is constant in intercept of b sub 0. Slope b sub 1 is 0.">
            <a:extLst>
              <a:ext uri="{FF2B5EF4-FFF2-40B4-BE49-F238E27FC236}">
                <a16:creationId xmlns:a16="http://schemas.microsoft.com/office/drawing/2014/main" id="{81293889-37CA-4916-8688-C5C0FE500DF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4351" b="7230"/>
          <a:stretch/>
        </p:blipFill>
        <p:spPr>
          <a:xfrm>
            <a:off x="838200" y="2321877"/>
            <a:ext cx="10515599" cy="3395344"/>
          </a:xfrm>
        </p:spPr>
      </p:pic>
    </p:spTree>
    <p:extLst>
      <p:ext uri="{BB962C8B-B14F-4D97-AF65-F5344CB8AC3E}">
        <p14:creationId xmlns:p14="http://schemas.microsoft.com/office/powerpoint/2010/main" val="2545700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782300" cy="731520"/>
          </a:xfrm>
          <a:ln>
            <a:noFill/>
          </a:ln>
        </p:spPr>
        <p:txBody>
          <a:bodyPr>
            <a:noAutofit/>
          </a:bodyPr>
          <a:lstStyle/>
          <a:p>
            <a:r>
              <a:rPr lang="en-US" dirty="0"/>
              <a:t>Modeling Nonlinear Relationships </a:t>
            </a:r>
            <a:r>
              <a:rPr lang="en-US" sz="3600" dirty="0"/>
              <a:t>(Slide 12 of 16)</a:t>
            </a:r>
          </a:p>
        </p:txBody>
      </p:sp>
      <p:sp>
        <p:nvSpPr>
          <p:cNvPr id="3" name="Content Placeholder 2"/>
          <p:cNvSpPr>
            <a:spLocks noGrp="1"/>
          </p:cNvSpPr>
          <p:nvPr>
            <p:ph type="body" sz="quarter" idx="12"/>
          </p:nvPr>
        </p:nvSpPr>
        <p:spPr>
          <a:xfrm>
            <a:off x="838200" y="1463040"/>
            <a:ext cx="10617200" cy="989159"/>
          </a:xfrm>
          <a:prstGeom prst="rect">
            <a:avLst/>
          </a:prstGeom>
          <a:ln>
            <a:noFill/>
          </a:ln>
        </p:spPr>
        <p:txBody>
          <a:bodyPr>
            <a:normAutofit lnSpcReduction="10000"/>
          </a:bodyPr>
          <a:lstStyle/>
          <a:p>
            <a:pPr marL="0" indent="0">
              <a:lnSpc>
                <a:spcPct val="100000"/>
              </a:lnSpc>
              <a:spcBef>
                <a:spcPts val="0"/>
              </a:spcBef>
              <a:spcAft>
                <a:spcPts val="1200"/>
              </a:spcAft>
              <a:buNone/>
            </a:pPr>
            <a:r>
              <a:rPr lang="en-US" dirty="0"/>
              <a:t>Piecewise Linear Regression Models (cont.):</a:t>
            </a:r>
          </a:p>
          <a:p>
            <a:pPr marL="457200">
              <a:spcBef>
                <a:spcPts val="0"/>
              </a:spcBef>
            </a:pPr>
            <a:r>
              <a:rPr lang="en-US" sz="2600" dirty="0"/>
              <a:t>Define a dummy variable:</a:t>
            </a:r>
            <a:endParaRPr lang="en-US" sz="2200" dirty="0"/>
          </a:p>
          <a:p>
            <a:pPr lvl="1" indent="0">
              <a:lnSpc>
                <a:spcPct val="100000"/>
              </a:lnSpc>
              <a:spcBef>
                <a:spcPts val="1200"/>
              </a:spcBef>
              <a:buNone/>
            </a:pPr>
            <a:endParaRPr lang="en-US" sz="400" dirty="0"/>
          </a:p>
          <a:p>
            <a:endParaRPr lang="en-US" b="1" dirty="0"/>
          </a:p>
        </p:txBody>
      </p:sp>
      <p:pic>
        <p:nvPicPr>
          <p:cNvPr id="25" name="Picture Placeholder 24" descr="X sub k = 0 if x sub 1 less than or equal to x superscript k and 1 if x sub 1 greater than x superscript k.">
            <a:extLst>
              <a:ext uri="{FF2B5EF4-FFF2-40B4-BE49-F238E27FC236}">
                <a16:creationId xmlns:a16="http://schemas.microsoft.com/office/drawing/2014/main" id="{B09EC55C-3530-47CA-9E19-D50A3B58DF0D}"/>
              </a:ext>
            </a:extLst>
          </p:cNvPr>
          <p:cNvPicPr>
            <a:picLocks noGrp="1" noChangeAspect="1"/>
          </p:cNvPicPr>
          <p:nvPr>
            <p:ph type="pic" sz="quarter" idx="13"/>
          </p:nvPr>
        </p:nvPicPr>
        <p:blipFill rotWithShape="1">
          <a:blip r:embed="rId4"/>
          <a:srcRect l="106" r="14"/>
          <a:stretch/>
        </p:blipFill>
        <p:spPr>
          <a:xfrm>
            <a:off x="3057735" y="2452199"/>
            <a:ext cx="6743279" cy="1129998"/>
          </a:xfrm>
          <a:prstGeom prst="rect">
            <a:avLst/>
          </a:prstGeom>
        </p:spPr>
      </p:pic>
      <p:graphicFrame>
        <p:nvGraphicFramePr>
          <p:cNvPr id="17" name="Object 16">
            <a:extLst>
              <a:ext uri="{FF2B5EF4-FFF2-40B4-BE49-F238E27FC236}">
                <a16:creationId xmlns:a16="http://schemas.microsoft.com/office/drawing/2014/main" id="{825FD2B8-5127-47CF-AF2A-038BFD124DCD}"/>
              </a:ext>
            </a:extLst>
          </p:cNvPr>
          <p:cNvGraphicFramePr>
            <a:graphicFrameLocks noChangeAspect="1"/>
          </p:cNvGraphicFramePr>
          <p:nvPr>
            <p:extLst>
              <p:ext uri="{D42A27DB-BD31-4B8C-83A1-F6EECF244321}">
                <p14:modId xmlns:p14="http://schemas.microsoft.com/office/powerpoint/2010/main" val="2398974714"/>
              </p:ext>
            </p:extLst>
          </p:nvPr>
        </p:nvGraphicFramePr>
        <p:xfrm>
          <a:off x="1739689" y="3422201"/>
          <a:ext cx="7226511" cy="1309659"/>
        </p:xfrm>
        <a:graphic>
          <a:graphicData uri="http://schemas.openxmlformats.org/presentationml/2006/ole">
            <mc:AlternateContent xmlns:mc="http://schemas.openxmlformats.org/markup-compatibility/2006">
              <mc:Choice xmlns:v="urn:schemas-microsoft-com:vml" Requires="v">
                <p:oleObj spid="_x0000_s83016" name="Equation" r:id="rId5" imgW="3924000" imgH="711000" progId="Equation.DSMT4">
                  <p:embed/>
                </p:oleObj>
              </mc:Choice>
              <mc:Fallback>
                <p:oleObj name="Equation" r:id="rId5" imgW="3924000" imgH="711000" progId="Equation.DSMT4">
                  <p:embed/>
                  <p:pic>
                    <p:nvPicPr>
                      <p:cNvPr id="0" name=""/>
                      <p:cNvPicPr/>
                      <p:nvPr/>
                    </p:nvPicPr>
                    <p:blipFill>
                      <a:blip r:embed="rId6"/>
                      <a:stretch>
                        <a:fillRect/>
                      </a:stretch>
                    </p:blipFill>
                    <p:spPr>
                      <a:xfrm>
                        <a:off x="1739689" y="3422201"/>
                        <a:ext cx="7226511" cy="1309659"/>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550E69D3-6D43-4C8F-BA6D-098CF7F21EA7}"/>
              </a:ext>
            </a:extLst>
          </p:cNvPr>
          <p:cNvSpPr>
            <a:spLocks noGrp="1"/>
          </p:cNvSpPr>
          <p:nvPr>
            <p:ph type="body" sz="quarter" idx="16"/>
          </p:nvPr>
        </p:nvSpPr>
        <p:spPr>
          <a:xfrm>
            <a:off x="838200" y="4913241"/>
            <a:ext cx="10782300" cy="647702"/>
          </a:xfrm>
        </p:spPr>
        <p:txBody>
          <a:bodyPr/>
          <a:lstStyle/>
          <a:p>
            <a:pPr marL="457200"/>
            <a:r>
              <a:rPr lang="en-US" sz="2600" dirty="0"/>
              <a:t>Then fit the following estimated regression equation:</a:t>
            </a:r>
          </a:p>
        </p:txBody>
      </p:sp>
      <p:pic>
        <p:nvPicPr>
          <p:cNvPr id="26" name="Picture Placeholder 25" descr="Y cap = b sub 0 + b sub 1 x sub 1 + b sub 2 times, x sub 1 minus x superscript k times, x sub k">
            <a:extLst>
              <a:ext uri="{FF2B5EF4-FFF2-40B4-BE49-F238E27FC236}">
                <a16:creationId xmlns:a16="http://schemas.microsoft.com/office/drawing/2014/main" id="{EE525C8F-9E55-46D6-93D0-FE6A33C6EBD1}"/>
              </a:ext>
            </a:extLst>
          </p:cNvPr>
          <p:cNvPicPr>
            <a:picLocks noGrp="1" noChangeAspect="1"/>
          </p:cNvPicPr>
          <p:nvPr>
            <p:ph type="pic" sz="quarter" idx="14"/>
          </p:nvPr>
        </p:nvPicPr>
        <p:blipFill rotWithShape="1">
          <a:blip r:embed="rId7"/>
          <a:srcRect l="-620" r="-1821" b="-16643"/>
          <a:stretch/>
        </p:blipFill>
        <p:spPr>
          <a:xfrm>
            <a:off x="2781300" y="5317741"/>
            <a:ext cx="7727950" cy="724943"/>
          </a:xfrm>
          <a:prstGeom prst="rect">
            <a:avLst/>
          </a:prstGeom>
        </p:spPr>
      </p:pic>
    </p:spTree>
    <p:extLst>
      <p:ext uri="{BB962C8B-B14F-4D97-AF65-F5344CB8AC3E}">
        <p14:creationId xmlns:p14="http://schemas.microsoft.com/office/powerpoint/2010/main" val="2067680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1137900" cy="731520"/>
          </a:xfrm>
          <a:ln>
            <a:noFill/>
          </a:ln>
        </p:spPr>
        <p:txBody>
          <a:bodyPr>
            <a:noAutofit/>
          </a:bodyPr>
          <a:lstStyle/>
          <a:p>
            <a:r>
              <a:rPr lang="en-US" dirty="0"/>
              <a:t>Modeling Nonlinear Relationships </a:t>
            </a:r>
            <a:r>
              <a:rPr lang="en-US" sz="3600" dirty="0"/>
              <a:t>(Slide 13 of 16)</a:t>
            </a:r>
            <a:endParaRPr lang="en-US" baseline="30000" dirty="0"/>
          </a:p>
        </p:txBody>
      </p:sp>
      <p:sp>
        <p:nvSpPr>
          <p:cNvPr id="3" name="Text Placeholder 2">
            <a:extLst>
              <a:ext uri="{FF2B5EF4-FFF2-40B4-BE49-F238E27FC236}">
                <a16:creationId xmlns:a16="http://schemas.microsoft.com/office/drawing/2014/main" id="{6C497EF5-A800-41D3-9B75-4172A49B91EB}"/>
              </a:ext>
            </a:extLst>
          </p:cNvPr>
          <p:cNvSpPr>
            <a:spLocks noGrp="1"/>
          </p:cNvSpPr>
          <p:nvPr>
            <p:ph type="body" sz="quarter" idx="12"/>
          </p:nvPr>
        </p:nvSpPr>
        <p:spPr>
          <a:xfrm>
            <a:off x="838200" y="1463040"/>
            <a:ext cx="4178300" cy="3121660"/>
          </a:xfrm>
        </p:spPr>
        <p:txBody>
          <a:bodyPr/>
          <a:lstStyle/>
          <a:p>
            <a:pPr marL="0" indent="0">
              <a:buNone/>
            </a:pPr>
            <a:r>
              <a:rPr lang="en-US" dirty="0"/>
              <a:t>Figure 7.33: Data and Excel Output for the Reynolds Piecewise Linear Regression Model</a:t>
            </a:r>
          </a:p>
        </p:txBody>
      </p:sp>
      <p:pic>
        <p:nvPicPr>
          <p:cNvPr id="9" name="Picture Placeholder 8" descr="The table lists knot dummy, months employed, knot dummy months, and scales sold. The table also lists the regression statistics, d f, s s, m s, f, and significance f below Anova, and coefficients, standard error, t stat, p-value, lower 95%, upper 95%, lower 99.0%, and upper 99.0% for intercepts, months employed, and knot dummy months.">
            <a:extLst>
              <a:ext uri="{FF2B5EF4-FFF2-40B4-BE49-F238E27FC236}">
                <a16:creationId xmlns:a16="http://schemas.microsoft.com/office/drawing/2014/main" id="{C3AE7F97-1C6A-44CB-9C80-69D63868E46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5502" b="2978"/>
          <a:stretch/>
        </p:blipFill>
        <p:spPr>
          <a:xfrm>
            <a:off x="5727700" y="1371600"/>
            <a:ext cx="4629150" cy="4645297"/>
          </a:xfrm>
        </p:spPr>
      </p:pic>
    </p:spTree>
    <p:extLst>
      <p:ext uri="{BB962C8B-B14F-4D97-AF65-F5344CB8AC3E}">
        <p14:creationId xmlns:p14="http://schemas.microsoft.com/office/powerpoint/2010/main" val="33190668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782300" cy="731520"/>
          </a:xfrm>
          <a:ln>
            <a:noFill/>
          </a:ln>
        </p:spPr>
        <p:txBody>
          <a:bodyPr>
            <a:noAutofit/>
          </a:bodyPr>
          <a:lstStyle/>
          <a:p>
            <a:r>
              <a:rPr lang="en-US" dirty="0"/>
              <a:t>Modeling Nonlinear Relationships </a:t>
            </a:r>
            <a:r>
              <a:rPr lang="en-US" sz="3600" dirty="0"/>
              <a:t>(Slide 14 of 16)</a:t>
            </a:r>
          </a:p>
        </p:txBody>
      </p:sp>
      <p:sp>
        <p:nvSpPr>
          <p:cNvPr id="3" name="Content Placeholder 2"/>
          <p:cNvSpPr>
            <a:spLocks noGrp="1"/>
          </p:cNvSpPr>
          <p:nvPr>
            <p:ph type="body" sz="quarter" idx="12"/>
          </p:nvPr>
        </p:nvSpPr>
        <p:spPr>
          <a:prstGeom prst="rect">
            <a:avLst/>
          </a:prstGeom>
          <a:ln>
            <a:noFill/>
          </a:ln>
        </p:spPr>
        <p:txBody>
          <a:bodyPr/>
          <a:lstStyle/>
          <a:p>
            <a:pPr marL="0" indent="0">
              <a:spcAft>
                <a:spcPts val="600"/>
              </a:spcAft>
              <a:buNone/>
            </a:pPr>
            <a:r>
              <a:rPr lang="en-US" dirty="0"/>
              <a:t>Interaction Between Independent Variables:</a:t>
            </a:r>
          </a:p>
          <a:p>
            <a:pPr marL="457200">
              <a:spcBef>
                <a:spcPts val="0"/>
              </a:spcBef>
            </a:pPr>
            <a:r>
              <a:rPr lang="en-US" sz="2600" b="1" dirty="0"/>
              <a:t>Interaction</a:t>
            </a:r>
            <a:r>
              <a:rPr lang="en-US" sz="2600" dirty="0"/>
              <a:t>:</a:t>
            </a:r>
            <a:r>
              <a:rPr lang="en-US" sz="2600" b="1" dirty="0"/>
              <a:t> </a:t>
            </a:r>
            <a:r>
              <a:rPr lang="en-US" sz="2600" dirty="0"/>
              <a:t>This occurs when the relationship between the dependent variable and one independent variable is different at various values of a second independent variable.</a:t>
            </a:r>
          </a:p>
          <a:p>
            <a:pPr marL="457200">
              <a:spcBef>
                <a:spcPts val="600"/>
              </a:spcBef>
            </a:pPr>
            <a:r>
              <a:rPr lang="en-US" sz="2600" dirty="0"/>
              <a:t>The estimated multiple linear regression equation is given as:</a:t>
            </a:r>
          </a:p>
          <a:p>
            <a:pPr marL="937260" lvl="1" indent="-342900">
              <a:spcBef>
                <a:spcPts val="0"/>
              </a:spcBef>
            </a:pPr>
            <a:endParaRPr lang="en-US" i="1" dirty="0">
              <a:latin typeface="+mn-lt"/>
            </a:endParaRPr>
          </a:p>
        </p:txBody>
      </p:sp>
      <p:pic>
        <p:nvPicPr>
          <p:cNvPr id="7" name="Picture Placeholder 6" descr="Y cap = b sub 0 + b sub 1 x sub 1 + b sub 2 x sub 2 + b sub 3 x sub 1 x sub 2. ">
            <a:extLst>
              <a:ext uri="{FF2B5EF4-FFF2-40B4-BE49-F238E27FC236}">
                <a16:creationId xmlns:a16="http://schemas.microsoft.com/office/drawing/2014/main" id="{D6E6700A-8D38-42DE-9EF4-3A8638841B3E}"/>
              </a:ext>
            </a:extLst>
          </p:cNvPr>
          <p:cNvPicPr>
            <a:picLocks noGrp="1" noChangeAspect="1"/>
          </p:cNvPicPr>
          <p:nvPr>
            <p:ph type="pic" sz="quarter" idx="13"/>
          </p:nvPr>
        </p:nvPicPr>
        <p:blipFill rotWithShape="1">
          <a:blip r:embed="rId3"/>
          <a:srcRect l="-1500" r="-2746"/>
          <a:stretch/>
        </p:blipFill>
        <p:spPr>
          <a:xfrm>
            <a:off x="2238416" y="3677286"/>
            <a:ext cx="7715168" cy="685800"/>
          </a:xfrm>
          <a:prstGeom prst="rect">
            <a:avLst/>
          </a:prstGeom>
        </p:spPr>
      </p:pic>
    </p:spTree>
    <p:extLst>
      <p:ext uri="{BB962C8B-B14F-4D97-AF65-F5344CB8AC3E}">
        <p14:creationId xmlns:p14="http://schemas.microsoft.com/office/powerpoint/2010/main" val="38878284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922000" cy="731520"/>
          </a:xfrm>
          <a:ln>
            <a:noFill/>
          </a:ln>
        </p:spPr>
        <p:txBody>
          <a:bodyPr>
            <a:noAutofit/>
          </a:bodyPr>
          <a:lstStyle/>
          <a:p>
            <a:r>
              <a:rPr lang="en-US" dirty="0"/>
              <a:t>Modeling Nonlinear Relationships </a:t>
            </a:r>
            <a:r>
              <a:rPr lang="en-US" sz="3600" dirty="0"/>
              <a:t>(Slide 15 of 16)</a:t>
            </a:r>
            <a:endParaRPr lang="en-US" baseline="30000" dirty="0"/>
          </a:p>
        </p:txBody>
      </p:sp>
      <p:sp>
        <p:nvSpPr>
          <p:cNvPr id="3" name="Text Placeholder 2">
            <a:extLst>
              <a:ext uri="{FF2B5EF4-FFF2-40B4-BE49-F238E27FC236}">
                <a16:creationId xmlns:a16="http://schemas.microsoft.com/office/drawing/2014/main" id="{84EBDF07-BE86-49EC-88BD-B7F39242E0A0}"/>
              </a:ext>
            </a:extLst>
          </p:cNvPr>
          <p:cNvSpPr>
            <a:spLocks noGrp="1"/>
          </p:cNvSpPr>
          <p:nvPr>
            <p:ph type="body" sz="quarter" idx="12"/>
          </p:nvPr>
        </p:nvSpPr>
        <p:spPr>
          <a:xfrm>
            <a:off x="838200" y="1463040"/>
            <a:ext cx="4279900" cy="2905760"/>
          </a:xfrm>
        </p:spPr>
        <p:txBody>
          <a:bodyPr/>
          <a:lstStyle/>
          <a:p>
            <a:pPr marL="0" indent="0">
              <a:buNone/>
            </a:pPr>
            <a:r>
              <a:rPr lang="en-US" dirty="0"/>
              <a:t>Figure 7.34: Mean Unit Sales (1,000s) as a Function of Selling Price and Advertising Expenditures</a:t>
            </a:r>
          </a:p>
        </p:txBody>
      </p:sp>
      <p:pic>
        <p:nvPicPr>
          <p:cNvPr id="9" name="Picture Placeholder 8" descr="The graph plots mean unit sales in 1,000s versus selling price in dollars. When the selling price is 2.00, the difference in advertising expenditure of $ 100,000 and $ 50,000 is 808 minus 461 = 347. When the selling price is 2.50, the difference in advertising expenditure of $ 100,000 and $ 50,000 is 646 minus 364 = 282. When the selling price is 3.00, the difference in advertising expenditure of $ 100,000 and $ 50,000 is 375 minus 332 = 43.">
            <a:extLst>
              <a:ext uri="{FF2B5EF4-FFF2-40B4-BE49-F238E27FC236}">
                <a16:creationId xmlns:a16="http://schemas.microsoft.com/office/drawing/2014/main" id="{DD0B6219-1736-4037-8E16-0B7871FE1C1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8502" b="4143"/>
          <a:stretch/>
        </p:blipFill>
        <p:spPr>
          <a:xfrm>
            <a:off x="6221642" y="1371600"/>
            <a:ext cx="4283804" cy="4546600"/>
          </a:xfrm>
        </p:spPr>
      </p:pic>
    </p:spTree>
    <p:extLst>
      <p:ext uri="{BB962C8B-B14F-4D97-AF65-F5344CB8AC3E}">
        <p14:creationId xmlns:p14="http://schemas.microsoft.com/office/powerpoint/2010/main" val="3914457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0080"/>
            <a:ext cx="10896600" cy="731520"/>
          </a:xfrm>
          <a:ln>
            <a:noFill/>
          </a:ln>
        </p:spPr>
        <p:txBody>
          <a:bodyPr>
            <a:noAutofit/>
          </a:bodyPr>
          <a:lstStyle/>
          <a:p>
            <a:r>
              <a:rPr lang="en-US" dirty="0"/>
              <a:t>Modeling Nonlinear Relationships </a:t>
            </a:r>
            <a:r>
              <a:rPr lang="en-US" sz="3600" dirty="0"/>
              <a:t>(Slide 16 of 16)</a:t>
            </a:r>
            <a:endParaRPr lang="en-US" baseline="30000" dirty="0"/>
          </a:p>
        </p:txBody>
      </p:sp>
      <p:sp>
        <p:nvSpPr>
          <p:cNvPr id="3" name="Text Placeholder 2">
            <a:extLst>
              <a:ext uri="{FF2B5EF4-FFF2-40B4-BE49-F238E27FC236}">
                <a16:creationId xmlns:a16="http://schemas.microsoft.com/office/drawing/2014/main" id="{BC7E86FA-5EAA-4045-A91B-13B85B5083A2}"/>
              </a:ext>
            </a:extLst>
          </p:cNvPr>
          <p:cNvSpPr>
            <a:spLocks noGrp="1"/>
          </p:cNvSpPr>
          <p:nvPr>
            <p:ph type="body" sz="quarter" idx="12"/>
          </p:nvPr>
        </p:nvSpPr>
        <p:spPr>
          <a:xfrm>
            <a:off x="838200" y="1463040"/>
            <a:ext cx="3568700" cy="2664460"/>
          </a:xfrm>
        </p:spPr>
        <p:txBody>
          <a:bodyPr/>
          <a:lstStyle/>
          <a:p>
            <a:pPr marL="0" indent="0">
              <a:buNone/>
            </a:pPr>
            <a:r>
              <a:rPr lang="en-US" dirty="0"/>
              <a:t>Figure 7.35: Excel Output for the Tyler Personal Care Linear Regression Model with Interaction</a:t>
            </a:r>
          </a:p>
        </p:txBody>
      </p:sp>
      <p:pic>
        <p:nvPicPr>
          <p:cNvPr id="9" name="Picture Placeholder 8" descr="The table lists the regression statistics, d f, s s, m s, f, and significance f below Anova, and coefficients, standard error, t stat, p-value, lower 95%, upper 95%, lower 99.0%, and upper 99.0% for intercepts, price, advertising expenditures, and price advertising.">
            <a:extLst>
              <a:ext uri="{FF2B5EF4-FFF2-40B4-BE49-F238E27FC236}">
                <a16:creationId xmlns:a16="http://schemas.microsoft.com/office/drawing/2014/main" id="{AB1AAD29-1F45-41F2-9C4C-C96102098298}"/>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t="9875" b="5089"/>
          <a:stretch/>
        </p:blipFill>
        <p:spPr>
          <a:xfrm>
            <a:off x="4480151" y="1463040"/>
            <a:ext cx="7254649" cy="4163060"/>
          </a:xfrm>
        </p:spPr>
      </p:pic>
    </p:spTree>
    <p:extLst>
      <p:ext uri="{BB962C8B-B14F-4D97-AF65-F5344CB8AC3E}">
        <p14:creationId xmlns:p14="http://schemas.microsoft.com/office/powerpoint/2010/main" val="11049278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Fitting</a:t>
            </a:r>
          </a:p>
        </p:txBody>
      </p:sp>
      <p:sp>
        <p:nvSpPr>
          <p:cNvPr id="3" name="Text Placeholder 2"/>
          <p:cNvSpPr>
            <a:spLocks noGrp="1"/>
          </p:cNvSpPr>
          <p:nvPr>
            <p:ph type="body" idx="1"/>
          </p:nvPr>
        </p:nvSpPr>
        <p:spPr/>
        <p:txBody>
          <a:bodyPr/>
          <a:lstStyle/>
          <a:p>
            <a:r>
              <a:rPr lang="en-US" dirty="0"/>
              <a:t>Variable Selection Procedures</a:t>
            </a:r>
          </a:p>
          <a:p>
            <a:r>
              <a:rPr lang="en-US" dirty="0"/>
              <a:t>Overfitting</a:t>
            </a:r>
          </a:p>
        </p:txBody>
      </p:sp>
    </p:spTree>
    <p:extLst>
      <p:ext uri="{BB962C8B-B14F-4D97-AF65-F5344CB8AC3E}">
        <p14:creationId xmlns:p14="http://schemas.microsoft.com/office/powerpoint/2010/main" val="4181892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1 of 11)</a:t>
            </a:r>
          </a:p>
        </p:txBody>
      </p:sp>
      <p:sp>
        <p:nvSpPr>
          <p:cNvPr id="3" name="Content Placeholder 2"/>
          <p:cNvSpPr>
            <a:spLocks noGrp="1"/>
          </p:cNvSpPr>
          <p:nvPr>
            <p:ph type="body" sz="quarter" idx="12"/>
          </p:nvPr>
        </p:nvSpPr>
        <p:spPr>
          <a:prstGeom prst="rect">
            <a:avLst/>
          </a:prstGeom>
          <a:ln>
            <a:noFill/>
          </a:ln>
        </p:spPr>
        <p:txBody>
          <a:bodyPr/>
          <a:lstStyle/>
          <a:p>
            <a:pPr marL="0" indent="0">
              <a:spcBef>
                <a:spcPts val="0"/>
              </a:spcBef>
              <a:buNone/>
            </a:pPr>
            <a:r>
              <a:rPr lang="en-US" dirty="0"/>
              <a:t>Variable Selection Procedures:</a:t>
            </a:r>
          </a:p>
          <a:p>
            <a:pPr marL="457200">
              <a:spcBef>
                <a:spcPts val="0"/>
              </a:spcBef>
            </a:pPr>
            <a:r>
              <a:rPr lang="en-US" sz="2600" dirty="0"/>
              <a:t>Special procedures are sometimes employed to select the independent variables to include in the regression model.</a:t>
            </a:r>
          </a:p>
          <a:p>
            <a:pPr marL="914400"/>
            <a:r>
              <a:rPr lang="en-US" sz="2400" dirty="0">
                <a:latin typeface="Calibri" panose="020F0502020204030204" pitchFamily="34" charset="0"/>
              </a:rPr>
              <a:t>Iterative procedures: At</a:t>
            </a:r>
            <a:r>
              <a:rPr lang="en-US" sz="2400" dirty="0"/>
              <a:t> </a:t>
            </a:r>
            <a:r>
              <a:rPr lang="en-US" sz="2400" dirty="0">
                <a:latin typeface="Calibri" panose="020F0502020204030204" pitchFamily="34" charset="0"/>
              </a:rPr>
              <a:t>each step of the procedure, a single independent variable is added or removed and the new model is evaluated. Iterative procedures include:</a:t>
            </a:r>
            <a:endParaRPr lang="en-US" sz="2600" dirty="0"/>
          </a:p>
          <a:p>
            <a:pPr marL="1371600" lvl="1">
              <a:lnSpc>
                <a:spcPct val="100000"/>
              </a:lnSpc>
            </a:pPr>
            <a:r>
              <a:rPr lang="en-US" sz="2200" dirty="0"/>
              <a:t>Backward elimination.</a:t>
            </a:r>
          </a:p>
          <a:p>
            <a:pPr marL="1371600" lvl="1">
              <a:lnSpc>
                <a:spcPct val="100000"/>
              </a:lnSpc>
            </a:pPr>
            <a:r>
              <a:rPr lang="en-US" sz="2200" dirty="0"/>
              <a:t>Forward selection.</a:t>
            </a:r>
          </a:p>
          <a:p>
            <a:pPr marL="1371600" lvl="1">
              <a:lnSpc>
                <a:spcPct val="100000"/>
              </a:lnSpc>
            </a:pPr>
            <a:r>
              <a:rPr lang="en-US" sz="2200" dirty="0"/>
              <a:t>Stepwise selection.</a:t>
            </a:r>
          </a:p>
          <a:p>
            <a:pPr marL="914400"/>
            <a:r>
              <a:rPr lang="en-US" sz="2400" dirty="0"/>
              <a:t>Best subsets procedure: </a:t>
            </a:r>
            <a:r>
              <a:rPr lang="en-US" sz="2400" dirty="0">
                <a:latin typeface="Calibri" panose="020F0502020204030204" pitchFamily="34" charset="0"/>
              </a:rPr>
              <a:t>Evaluates regression models involving different subsets of the independent variables.</a:t>
            </a:r>
          </a:p>
          <a:p>
            <a:pPr marL="914400" lvl="1">
              <a:lnSpc>
                <a:spcPct val="100000"/>
              </a:lnSpc>
            </a:pPr>
            <a:endParaRPr lang="en-US" dirty="0"/>
          </a:p>
          <a:p>
            <a:endParaRPr lang="en-US" b="1" dirty="0"/>
          </a:p>
        </p:txBody>
      </p:sp>
    </p:spTree>
    <p:extLst>
      <p:ext uri="{BB962C8B-B14F-4D97-AF65-F5344CB8AC3E}">
        <p14:creationId xmlns:p14="http://schemas.microsoft.com/office/powerpoint/2010/main" val="39634077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2 of 11)</a:t>
            </a:r>
          </a:p>
        </p:txBody>
      </p:sp>
      <p:sp>
        <p:nvSpPr>
          <p:cNvPr id="3" name="Content Placeholder 2"/>
          <p:cNvSpPr>
            <a:spLocks noGrp="1"/>
          </p:cNvSpPr>
          <p:nvPr>
            <p:ph idx="1"/>
          </p:nvPr>
        </p:nvSpPr>
        <p:spPr>
          <a:prstGeom prst="rect">
            <a:avLst/>
          </a:prstGeom>
          <a:ln>
            <a:noFill/>
          </a:ln>
        </p:spPr>
        <p:txBody>
          <a:bodyPr>
            <a:normAutofit/>
          </a:bodyPr>
          <a:lstStyle/>
          <a:p>
            <a:pPr marL="0" indent="0">
              <a:spcBef>
                <a:spcPts val="0"/>
              </a:spcBef>
              <a:spcAft>
                <a:spcPts val="600"/>
              </a:spcAft>
              <a:buNone/>
            </a:pPr>
            <a:r>
              <a:rPr lang="en-US" dirty="0"/>
              <a:t>Variable Selection Procedures (cont.):</a:t>
            </a:r>
          </a:p>
          <a:p>
            <a:pPr marL="457200" lvl="1">
              <a:lnSpc>
                <a:spcPct val="100000"/>
              </a:lnSpc>
            </a:pPr>
            <a:r>
              <a:rPr lang="en-US" sz="2600" b="1" dirty="0"/>
              <a:t>Backward elimination </a:t>
            </a:r>
            <a:r>
              <a:rPr lang="en-US" sz="2600" dirty="0"/>
              <a:t>procedure:</a:t>
            </a:r>
          </a:p>
          <a:p>
            <a:pPr marL="914400" lvl="1"/>
            <a:r>
              <a:rPr lang="en-US" dirty="0"/>
              <a:t>Begins with the regression model that includes all of the independent variables under consideration.</a:t>
            </a:r>
          </a:p>
          <a:p>
            <a:pPr marL="914400" lvl="1"/>
            <a:r>
              <a:rPr lang="en-US" dirty="0"/>
              <a:t>At each step, backward elimination considers the removal of an independent variable according to some criterion.</a:t>
            </a:r>
          </a:p>
          <a:p>
            <a:pPr marL="914400" lvl="1"/>
            <a:r>
              <a:rPr lang="en-US" dirty="0"/>
              <a:t>Stops when all independent variables in the model are significant at a specified level of significance.</a:t>
            </a:r>
            <a:endParaRPr lang="en-US" b="1" dirty="0"/>
          </a:p>
        </p:txBody>
      </p:sp>
    </p:spTree>
    <p:extLst>
      <p:ext uri="{BB962C8B-B14F-4D97-AF65-F5344CB8AC3E}">
        <p14:creationId xmlns:p14="http://schemas.microsoft.com/office/powerpoint/2010/main" val="3953810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3 of 11)</a:t>
            </a:r>
          </a:p>
        </p:txBody>
      </p:sp>
      <p:sp>
        <p:nvSpPr>
          <p:cNvPr id="3" name="Content Placeholder 2"/>
          <p:cNvSpPr>
            <a:spLocks noGrp="1"/>
          </p:cNvSpPr>
          <p:nvPr>
            <p:ph idx="1"/>
          </p:nvPr>
        </p:nvSpPr>
        <p:spPr>
          <a:prstGeom prst="rect">
            <a:avLst/>
          </a:prstGeom>
          <a:ln>
            <a:noFill/>
          </a:ln>
        </p:spPr>
        <p:txBody>
          <a:bodyPr>
            <a:normAutofit/>
          </a:bodyPr>
          <a:lstStyle/>
          <a:p>
            <a:pPr marL="0" indent="0">
              <a:spcBef>
                <a:spcPts val="0"/>
              </a:spcBef>
              <a:spcAft>
                <a:spcPts val="600"/>
              </a:spcAft>
              <a:buNone/>
            </a:pPr>
            <a:r>
              <a:rPr lang="en-US" dirty="0"/>
              <a:t>Variable Selection Procedures (cont.):</a:t>
            </a:r>
          </a:p>
          <a:p>
            <a:pPr marL="457200" lvl="1">
              <a:lnSpc>
                <a:spcPct val="100000"/>
              </a:lnSpc>
            </a:pPr>
            <a:r>
              <a:rPr lang="en-US" sz="2600" b="1" dirty="0"/>
              <a:t>Forward selection </a:t>
            </a:r>
            <a:r>
              <a:rPr lang="en-US" sz="2600" dirty="0"/>
              <a:t>procedure:</a:t>
            </a:r>
          </a:p>
          <a:p>
            <a:pPr marL="914400" lvl="2"/>
            <a:r>
              <a:rPr lang="en-US" sz="2400" dirty="0"/>
              <a:t>Begins with none of the independent variables under consideration included in the regression model.</a:t>
            </a:r>
          </a:p>
          <a:p>
            <a:pPr marL="914400" lvl="2"/>
            <a:r>
              <a:rPr lang="en-US" sz="2400" dirty="0"/>
              <a:t>At each step, forward selection considers the addition of an independent variable according to some criterion.</a:t>
            </a:r>
          </a:p>
          <a:p>
            <a:pPr marL="914400" lvl="2"/>
            <a:r>
              <a:rPr lang="en-US" sz="2400" dirty="0"/>
              <a:t>Stops when there are no independent variables not currently in the model that meet the criterion for being added to the regression model.</a:t>
            </a:r>
          </a:p>
          <a:p>
            <a:pPr marL="342900" indent="-342900"/>
            <a:endParaRPr lang="en-US" dirty="0"/>
          </a:p>
          <a:p>
            <a:pPr marL="342900" indent="-342900"/>
            <a:endParaRPr lang="en-US" dirty="0"/>
          </a:p>
          <a:p>
            <a:endParaRPr lang="en-US" b="1" dirty="0"/>
          </a:p>
        </p:txBody>
      </p:sp>
    </p:spTree>
    <p:extLst>
      <p:ext uri="{BB962C8B-B14F-4D97-AF65-F5344CB8AC3E}">
        <p14:creationId xmlns:p14="http://schemas.microsoft.com/office/powerpoint/2010/main" val="30293998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Autofit/>
          </a:bodyPr>
          <a:lstStyle/>
          <a:p>
            <a:r>
              <a:rPr lang="en-US" dirty="0"/>
              <a:t>Model Fitting </a:t>
            </a:r>
            <a:r>
              <a:rPr lang="en-US" sz="3600" dirty="0"/>
              <a:t>(Slide 4 of 11)</a:t>
            </a:r>
          </a:p>
        </p:txBody>
      </p:sp>
      <p:sp>
        <p:nvSpPr>
          <p:cNvPr id="3" name="Content Placeholder 2"/>
          <p:cNvSpPr>
            <a:spLocks noGrp="1"/>
          </p:cNvSpPr>
          <p:nvPr>
            <p:ph idx="1"/>
          </p:nvPr>
        </p:nvSpPr>
        <p:spPr>
          <a:prstGeom prst="rect">
            <a:avLst/>
          </a:prstGeom>
          <a:ln>
            <a:noFill/>
          </a:ln>
        </p:spPr>
        <p:txBody>
          <a:bodyPr/>
          <a:lstStyle/>
          <a:p>
            <a:pPr marL="0" indent="0">
              <a:spcBef>
                <a:spcPts val="0"/>
              </a:spcBef>
              <a:spcAft>
                <a:spcPts val="600"/>
              </a:spcAft>
              <a:buNone/>
            </a:pPr>
            <a:r>
              <a:rPr lang="en-US" dirty="0"/>
              <a:t>Variable Selection Procedures (cont.):</a:t>
            </a:r>
          </a:p>
          <a:p>
            <a:pPr marL="457200" lvl="1">
              <a:lnSpc>
                <a:spcPct val="100000"/>
              </a:lnSpc>
            </a:pPr>
            <a:r>
              <a:rPr lang="en-US" sz="2600" b="1" dirty="0"/>
              <a:t>Stepwise selection </a:t>
            </a:r>
            <a:r>
              <a:rPr lang="en-US" sz="2600" dirty="0"/>
              <a:t>procedure:</a:t>
            </a:r>
          </a:p>
          <a:p>
            <a:pPr marL="914400" lvl="2"/>
            <a:r>
              <a:rPr lang="en-US" sz="2400" dirty="0"/>
              <a:t>Begins with none of the independent variables under consideration included in the regression model.</a:t>
            </a:r>
          </a:p>
          <a:p>
            <a:pPr marL="914400" lvl="2"/>
            <a:r>
              <a:rPr lang="en-US" sz="2400" dirty="0"/>
              <a:t>The analyst establishes both a criterion for allowing independent variables to enter the model and a criterion for allowing independent variables to remain in the model.</a:t>
            </a:r>
          </a:p>
          <a:p>
            <a:pPr marL="914400" lvl="2"/>
            <a:r>
              <a:rPr lang="en-US" sz="2400" dirty="0"/>
              <a:t>To initiate the procedure, the most significant independent variable is added to the empty model if its level of significance satisfies the entering threshold.</a:t>
            </a:r>
          </a:p>
          <a:p>
            <a:pPr marL="806450" lvl="2" indent="-342900"/>
            <a:endParaRPr lang="en-US" sz="2400" dirty="0"/>
          </a:p>
          <a:p>
            <a:pPr marL="342900" indent="-342900">
              <a:lnSpc>
                <a:spcPct val="100000"/>
              </a:lnSpc>
            </a:pPr>
            <a:endParaRPr lang="en-US" sz="2200" dirty="0"/>
          </a:p>
        </p:txBody>
      </p:sp>
    </p:spTree>
    <p:extLst>
      <p:ext uri="{BB962C8B-B14F-4D97-AF65-F5344CB8AC3E}">
        <p14:creationId xmlns:p14="http://schemas.microsoft.com/office/powerpoint/2010/main" val="3187542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15960</TotalTime>
  <Words>10864</Words>
  <Application>Microsoft Office PowerPoint</Application>
  <PresentationFormat>Widescreen</PresentationFormat>
  <Paragraphs>868</Paragraphs>
  <Slides>116</Slides>
  <Notes>88</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116</vt:i4>
      </vt:variant>
    </vt:vector>
  </HeadingPairs>
  <TitlesOfParts>
    <vt:vector size="125" baseType="lpstr">
      <vt:lpstr>Arial</vt:lpstr>
      <vt:lpstr>Calibri</vt:lpstr>
      <vt:lpstr>Calibri Light</vt:lpstr>
      <vt:lpstr>Cambria Math</vt:lpstr>
      <vt:lpstr>Times New Roman</vt:lpstr>
      <vt:lpstr>Office Theme</vt:lpstr>
      <vt:lpstr>2_Office Theme</vt:lpstr>
      <vt:lpstr>1_Office Theme</vt:lpstr>
      <vt:lpstr>Equation</vt:lpstr>
      <vt:lpstr>Linear Regression</vt:lpstr>
      <vt:lpstr>Introduction (Slide 1 of 2)</vt:lpstr>
      <vt:lpstr>Introduction (Slide 2 of 2)</vt:lpstr>
      <vt:lpstr>Simple Linear Regression Model</vt:lpstr>
      <vt:lpstr>Simple Linear Regression Model (Slide 1 of 5)</vt:lpstr>
      <vt:lpstr>Simple Linear Regression Model (Slide 2 of 5)</vt:lpstr>
      <vt:lpstr>Simple Linear Regression Model (Slide 3 of 5)</vt:lpstr>
      <vt:lpstr>Simple Linear Regression Model (Slide 4 of 5)</vt:lpstr>
      <vt:lpstr>Simple Linear Regression Model (Slide 5 of 5)</vt:lpstr>
      <vt:lpstr>Least Squares Method</vt:lpstr>
      <vt:lpstr>Least Squares Method (Slide 1 of 15)</vt:lpstr>
      <vt:lpstr>Least Squares Method (Slide 2 of 15)</vt:lpstr>
      <vt:lpstr>Least Squares Method (Slide 3 of 15)</vt:lpstr>
      <vt:lpstr>Least Squares Method (Slide 4 of 15)</vt:lpstr>
      <vt:lpstr>Least Squares Method (Slide 5 of 15)</vt:lpstr>
      <vt:lpstr>Least Squares Method (Slide 6 of 15)</vt:lpstr>
      <vt:lpstr>Least Squares Method (Slide 7 of 15)</vt:lpstr>
      <vt:lpstr>Least Squares Method (Slide 8 of 15)</vt:lpstr>
      <vt:lpstr>Least Squares Method (Slide 9 of 15)</vt:lpstr>
      <vt:lpstr>Least Squares Method (Slide 10 of 15)</vt:lpstr>
      <vt:lpstr>Least Squares Method (Slide 11 of 15)</vt:lpstr>
      <vt:lpstr>Least Squares Method (Slide 12 of 15)</vt:lpstr>
      <vt:lpstr>Least Squares Method (Slide 13 of 15)</vt:lpstr>
      <vt:lpstr>Least Squares Method (Slide 14 of 15)</vt:lpstr>
      <vt:lpstr>Least Squares Method (Slide 15 of 15)</vt:lpstr>
      <vt:lpstr>Assessing the Fit of the Simple Linear Regression Model</vt:lpstr>
      <vt:lpstr>Assessing the Fit of the Simple Linear Regression Model (Slide 1 of 10)</vt:lpstr>
      <vt:lpstr>Assessing the Fit of the Simple Linear Regression Model (Slide 2 of 10)</vt:lpstr>
      <vt:lpstr>Assessing the Fit of the Simple Linear Regression Model (Slide 3 of 10) </vt:lpstr>
      <vt:lpstr>Assessing the Fit of the Simple Linear Regression Model (Slide 4 of 10) </vt:lpstr>
      <vt:lpstr>Assessing the Fit of the Simple Linear Regression Model (Slide 5 of 10) </vt:lpstr>
      <vt:lpstr>Assessing the Fit of the Simple Linear Regression Model (Slide 6 of 10) </vt:lpstr>
      <vt:lpstr>Assessing the Fit of the Simple Linear Regression Model (Slide 7 of 10) </vt:lpstr>
      <vt:lpstr>Assessing the Fit of the Simple Linear Regression Model (Slide 8 of 10) </vt:lpstr>
      <vt:lpstr>Assessing the Fit of the Simple Linear Regression Model (Slide 9 of 10) </vt:lpstr>
      <vt:lpstr>Assessing the Fit of the Simple Linear Regression Model (Slide 10 of 10) </vt:lpstr>
      <vt:lpstr>The Multiple Regression Model</vt:lpstr>
      <vt:lpstr>The Multiple Regression Model (Slide 1 of 11)</vt:lpstr>
      <vt:lpstr>The Multiple Regression Model (Slide 2 of 11)</vt:lpstr>
      <vt:lpstr>The Multiple Regression Model (Slide 3 of 11)</vt:lpstr>
      <vt:lpstr>The Multiple Regression Model (Slide 4 of 11)</vt:lpstr>
      <vt:lpstr>The Multiple Regression Model (Slide 5 of 11)</vt:lpstr>
      <vt:lpstr>The Multiple Regression Model (Slide 6 of 11) </vt:lpstr>
      <vt:lpstr>The Multiple Regression Model (Slide 7 of 11) </vt:lpstr>
      <vt:lpstr>The Multiple Regression Model (Slide 8 of 11) </vt:lpstr>
      <vt:lpstr>The Multiple Regression Model (Slide 9 of 11) </vt:lpstr>
      <vt:lpstr>The Multiple Regression Model (Slide 10 of 11) </vt:lpstr>
      <vt:lpstr>The Multiple Regression Model (Slide 11 of 11) </vt:lpstr>
      <vt:lpstr>Inference and Regression</vt:lpstr>
      <vt:lpstr>Inference and Regression (Slide 1 of 15)</vt:lpstr>
      <vt:lpstr>Inference and Regression (Slide 2 of 15)</vt:lpstr>
      <vt:lpstr>Inference and Regression (Slide 3 of 15)</vt:lpstr>
      <vt:lpstr>Inference and Regression (Slide 4 of 15)</vt:lpstr>
      <vt:lpstr>Inference and Regression (Slide 5 of 15)</vt:lpstr>
      <vt:lpstr>Inference and Regression (Slide 6 of 15)</vt:lpstr>
      <vt:lpstr>Inference and Regression (Slide 7 of 15)</vt:lpstr>
      <vt:lpstr>Inference and Regression (Slide 8 of 15)</vt:lpstr>
      <vt:lpstr>Inference and Regression (Slide 9 of 15)</vt:lpstr>
      <vt:lpstr>Inference and Regression (Slide 10 of 15)</vt:lpstr>
      <vt:lpstr>Inference and Regression (Slide 11 of 15)</vt:lpstr>
      <vt:lpstr>Inference and Regression (Slide 12 of 15)</vt:lpstr>
      <vt:lpstr>Inference and Regression (Slide 13 of 15)</vt:lpstr>
      <vt:lpstr>Inference and Regression (Slide 14 of 15)</vt:lpstr>
      <vt:lpstr>Inference and Regression (Slide 15 of 15)</vt:lpstr>
      <vt:lpstr>Big Data and Regression (Slide 1 of 2)</vt:lpstr>
      <vt:lpstr>Big Data and Regression (Slide 2 of 2)</vt:lpstr>
      <vt:lpstr>Categorical Independent Variables</vt:lpstr>
      <vt:lpstr>Categorical Independent Variables (Slide 1 of 10)</vt:lpstr>
      <vt:lpstr>Categorical Independent Variables (Slide 2 of 10)</vt:lpstr>
      <vt:lpstr>Categorical Independent Variables (Slide 3 of 10)</vt:lpstr>
      <vt:lpstr>Categorical Independent Variables (Slide 4 of 10)</vt:lpstr>
      <vt:lpstr>Categorical Independent Variables (Slide 5 of 10)</vt:lpstr>
      <vt:lpstr>Categorical Independent Variables (Slide 6 of 10)</vt:lpstr>
      <vt:lpstr>Categorical Independent Variables (Slide 7 of 10)</vt:lpstr>
      <vt:lpstr>Categorical Independent Variables (Slide 8 of 10)</vt:lpstr>
      <vt:lpstr>Categorical Independent Variables (Slide 9 of 10)</vt:lpstr>
      <vt:lpstr>Categorical Independent Variables (Slide 10 of 10)</vt:lpstr>
      <vt:lpstr>Modeling Nonlinear Relationships</vt:lpstr>
      <vt:lpstr>Modeling Nonlinear Relationships (Slide 1 of 16)</vt:lpstr>
      <vt:lpstr>Modeling Nonlinear Relationships (Slide 2 of 16)</vt:lpstr>
      <vt:lpstr>Modeling Nonlinear Relationships (Slide 3 of 16)</vt:lpstr>
      <vt:lpstr>Modeling Nonlinear Relationships (Slide 4 of 16)</vt:lpstr>
      <vt:lpstr>Modeling Nonlinear Relationships (Slide 5 of 16)</vt:lpstr>
      <vt:lpstr>Modeling Nonlinear Relationships (Slide 6 of 16)</vt:lpstr>
      <vt:lpstr>Modeling Nonlinear Relationships (Slide 7 of 16)</vt:lpstr>
      <vt:lpstr>Modeling Nonlinear Relationships (Slide 8 of 16)</vt:lpstr>
      <vt:lpstr>Modeling Nonlinear Relationships (Slide 9 of 16)</vt:lpstr>
      <vt:lpstr>Modeling Nonlinear Relationships (Slide 10 of 16)</vt:lpstr>
      <vt:lpstr>Modeling Nonlinear Relationships (Slide 11 of 16)</vt:lpstr>
      <vt:lpstr>Modeling Nonlinear Relationships (Slide 12 of 16)</vt:lpstr>
      <vt:lpstr>Modeling Nonlinear Relationships (Slide 13 of 16)</vt:lpstr>
      <vt:lpstr>Modeling Nonlinear Relationships (Slide 14 of 16)</vt:lpstr>
      <vt:lpstr>Modeling Nonlinear Relationships (Slide 15 of 16)</vt:lpstr>
      <vt:lpstr>Modeling Nonlinear Relationships (Slide 16 of 16)</vt:lpstr>
      <vt:lpstr>Model Fitting</vt:lpstr>
      <vt:lpstr>Model Fitting (Slide 1 of 11)</vt:lpstr>
      <vt:lpstr>Model Fitting (Slide 2 of 11)</vt:lpstr>
      <vt:lpstr>Model Fitting (Slide 3 of 11)</vt:lpstr>
      <vt:lpstr>Model Fitting (Slide 4 of 11)</vt:lpstr>
      <vt:lpstr>Model Fitting (Slide 5 of 11)</vt:lpstr>
      <vt:lpstr>Model Fitting (Slide 6 of 11)</vt:lpstr>
      <vt:lpstr>Model Fitting (Slide 7 of 11)</vt:lpstr>
      <vt:lpstr>Model Fitting (Slide 8 of 11)</vt:lpstr>
      <vt:lpstr>Model Fitting (Slide 9 of 11)</vt:lpstr>
      <vt:lpstr>Model Fitting (Slide 10 of 11)</vt:lpstr>
      <vt:lpstr>Model Fitting (Slide 11 of 11)</vt:lpstr>
      <vt:lpstr>Big Data and Regression</vt:lpstr>
      <vt:lpstr>Big Data and Regression (Slide 1 of 6) </vt:lpstr>
      <vt:lpstr>Big Data and Regression (Slide 2 of 6) </vt:lpstr>
      <vt:lpstr>Big Data and Regression (Slide 3 of 6) </vt:lpstr>
      <vt:lpstr>Big Data and Regression (Slide 4 of 6) </vt:lpstr>
      <vt:lpstr>Big Data and Regression (Slide 5 of 6) </vt:lpstr>
      <vt:lpstr>Big Data and Regression (Slide 6 of 6) </vt:lpstr>
      <vt:lpstr>Prediction with Regression</vt:lpstr>
      <vt:lpstr>Prediction with Regression (Slide 1 of 2)</vt:lpstr>
      <vt:lpstr>Prediction with Regression (Slide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Cengage Learning</dc:creator>
  <cp:lastModifiedBy>Peggy</cp:lastModifiedBy>
  <cp:revision>357</cp:revision>
  <dcterms:created xsi:type="dcterms:W3CDTF">2015-06-17T14:10:03Z</dcterms:created>
  <dcterms:modified xsi:type="dcterms:W3CDTF">2018-05-01T15:48:14Z</dcterms:modified>
</cp:coreProperties>
</file>